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71" r:id="rId4"/>
  </p:sldMasterIdLst>
  <p:notesMasterIdLst>
    <p:notesMasterId r:id="rId54"/>
  </p:notesMasterIdLst>
  <p:handoutMasterIdLst>
    <p:handoutMasterId r:id="rId55"/>
  </p:handoutMasterIdLst>
  <p:sldIdLst>
    <p:sldId id="275" r:id="rId5"/>
    <p:sldId id="527" r:id="rId6"/>
    <p:sldId id="563" r:id="rId7"/>
    <p:sldId id="559" r:id="rId8"/>
    <p:sldId id="658" r:id="rId9"/>
    <p:sldId id="667" r:id="rId10"/>
    <p:sldId id="676" r:id="rId11"/>
    <p:sldId id="677" r:id="rId12"/>
    <p:sldId id="678" r:id="rId13"/>
    <p:sldId id="679" r:id="rId14"/>
    <p:sldId id="564" r:id="rId15"/>
    <p:sldId id="561" r:id="rId16"/>
    <p:sldId id="680" r:id="rId17"/>
    <p:sldId id="681" r:id="rId18"/>
    <p:sldId id="558" r:id="rId19"/>
    <p:sldId id="529" r:id="rId20"/>
    <p:sldId id="530" r:id="rId21"/>
    <p:sldId id="531" r:id="rId22"/>
    <p:sldId id="532" r:id="rId23"/>
    <p:sldId id="672" r:id="rId24"/>
    <p:sldId id="533" r:id="rId25"/>
    <p:sldId id="534" r:id="rId26"/>
    <p:sldId id="535" r:id="rId27"/>
    <p:sldId id="536" r:id="rId28"/>
    <p:sldId id="537" r:id="rId29"/>
    <p:sldId id="538" r:id="rId30"/>
    <p:sldId id="673" r:id="rId31"/>
    <p:sldId id="539" r:id="rId32"/>
    <p:sldId id="540" r:id="rId33"/>
    <p:sldId id="541" r:id="rId34"/>
    <p:sldId id="542" r:id="rId35"/>
    <p:sldId id="543" r:id="rId36"/>
    <p:sldId id="544" r:id="rId37"/>
    <p:sldId id="545" r:id="rId38"/>
    <p:sldId id="546" r:id="rId39"/>
    <p:sldId id="547" r:id="rId40"/>
    <p:sldId id="668" r:id="rId41"/>
    <p:sldId id="671" r:id="rId42"/>
    <p:sldId id="670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25" r:id="rId52"/>
    <p:sldId id="557" r:id="rId53"/>
  </p:sldIdLst>
  <p:sldSz cx="9144000" cy="6858000" type="screen4x3"/>
  <p:notesSz cx="9239250" cy="6953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3">
          <p15:clr>
            <a:srgbClr val="A4A3A4"/>
          </p15:clr>
        </p15:guide>
        <p15:guide id="2" orient="horz" pos="2333">
          <p15:clr>
            <a:srgbClr val="A4A3A4"/>
          </p15:clr>
        </p15:guide>
        <p15:guide id="3" orient="horz" pos="2534">
          <p15:clr>
            <a:srgbClr val="A4A3A4"/>
          </p15:clr>
        </p15:guide>
        <p15:guide id="4" orient="horz" pos="2794">
          <p15:clr>
            <a:srgbClr val="A4A3A4"/>
          </p15:clr>
        </p15:guide>
        <p15:guide id="5" orient="horz" pos="3427">
          <p15:clr>
            <a:srgbClr val="A4A3A4"/>
          </p15:clr>
        </p15:guide>
        <p15:guide id="6" orient="horz" pos="901">
          <p15:clr>
            <a:srgbClr val="A4A3A4"/>
          </p15:clr>
        </p15:guide>
        <p15:guide id="7" orient="horz" pos="4090">
          <p15:clr>
            <a:srgbClr val="A4A3A4"/>
          </p15:clr>
        </p15:guide>
        <p15:guide id="8" orient="horz" pos="1498">
          <p15:clr>
            <a:srgbClr val="A4A3A4"/>
          </p15:clr>
        </p15:guide>
        <p15:guide id="9" orient="horz" pos="1123">
          <p15:clr>
            <a:srgbClr val="A4A3A4"/>
          </p15:clr>
        </p15:guide>
        <p15:guide id="10" orient="horz" pos="864">
          <p15:clr>
            <a:srgbClr val="A4A3A4"/>
          </p15:clr>
        </p15:guide>
        <p15:guide id="11" orient="horz" pos="4042">
          <p15:clr>
            <a:srgbClr val="A4A3A4"/>
          </p15:clr>
        </p15:guide>
        <p15:guide id="12" pos="288">
          <p15:clr>
            <a:srgbClr val="A4A3A4"/>
          </p15:clr>
        </p15:guide>
        <p15:guide id="13" pos="5472">
          <p15:clr>
            <a:srgbClr val="A4A3A4"/>
          </p15:clr>
        </p15:guide>
        <p15:guide id="14" pos="2765">
          <p15:clr>
            <a:srgbClr val="A4A3A4"/>
          </p15:clr>
        </p15:guide>
        <p15:guide id="15" pos="2995">
          <p15:clr>
            <a:srgbClr val="A4A3A4"/>
          </p15:clr>
        </p15:guide>
        <p15:guide id="16" pos="1901">
          <p15:clr>
            <a:srgbClr val="A4A3A4"/>
          </p15:clr>
        </p15:guide>
        <p15:guide id="17" pos="2074">
          <p15:clr>
            <a:srgbClr val="A4A3A4"/>
          </p15:clr>
        </p15:guide>
        <p15:guide id="18" pos="3686">
          <p15:clr>
            <a:srgbClr val="A4A3A4"/>
          </p15:clr>
        </p15:guide>
        <p15:guide id="19" pos="3859">
          <p15:clr>
            <a:srgbClr val="A4A3A4"/>
          </p15:clr>
        </p15:guide>
        <p15:guide id="20" pos="1642">
          <p15:clr>
            <a:srgbClr val="A4A3A4"/>
          </p15:clr>
        </p15:guide>
        <p15:guide id="21" pos="4340">
          <p15:clr>
            <a:srgbClr val="A4A3A4"/>
          </p15:clr>
        </p15:guide>
        <p15:guide id="22" pos="4118">
          <p15:clr>
            <a:srgbClr val="A4A3A4"/>
          </p15:clr>
        </p15:guide>
        <p15:guide id="23" pos="14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0">
          <p15:clr>
            <a:srgbClr val="A4A3A4"/>
          </p15:clr>
        </p15:guide>
        <p15:guide id="2" pos="29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FFFFFF"/>
    <a:srgbClr val="141738"/>
    <a:srgbClr val="A9A9A9"/>
    <a:srgbClr val="DEE1E6"/>
    <a:srgbClr val="B0B0B0"/>
    <a:srgbClr val="999999"/>
    <a:srgbClr val="DECF9A"/>
    <a:srgbClr val="EA8D54"/>
    <a:srgbClr val="35A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6719FE-7D3F-48C5-806B-1D009DA3A5D1}">
  <a:tblStyle styleId="{AD6719FE-7D3F-48C5-806B-1D009DA3A5D1}" styleName="Firmwide Custom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6350" cmpd="sng">
              <a:solidFill>
                <a:schemeClr val="lt2"/>
              </a:solidFill>
            </a:ln>
          </a:bottom>
          <a:insideH>
            <a:ln w="6350" cmpd="sng">
              <a:solidFill>
                <a:schemeClr val="lt2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accent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6350" cmpd="sng">
              <a:solidFill>
                <a:schemeClr val="lt2"/>
              </a:solidFill>
            </a:ln>
          </a:top>
        </a:tcBdr>
        <a:fill>
          <a:noFill/>
        </a:fill>
      </a:tcStyle>
    </a:lastRow>
    <a:firstRow>
      <a:tcTxStyle b="on">
        <a:fontRef idx="minor">
          <a:prstClr val="black"/>
        </a:fontRef>
        <a:schemeClr val="accent2"/>
      </a:tcTxStyle>
      <a:tcStyle>
        <a:tcBdr>
          <a:bottom>
            <a:ln w="6350" cmpd="sng">
              <a:solidFill>
                <a:schemeClr val="l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58" autoAdjust="0"/>
    <p:restoredTop sz="92890" autoAdjust="0"/>
  </p:normalViewPr>
  <p:slideViewPr>
    <p:cSldViewPr>
      <p:cViewPr varScale="1">
        <p:scale>
          <a:sx n="114" d="100"/>
          <a:sy n="114" d="100"/>
        </p:scale>
        <p:origin x="1782" y="-300"/>
      </p:cViewPr>
      <p:guideLst>
        <p:guide orient="horz" pos="3053"/>
        <p:guide orient="horz" pos="2333"/>
        <p:guide orient="horz" pos="2534"/>
        <p:guide orient="horz" pos="2794"/>
        <p:guide orient="horz" pos="3427"/>
        <p:guide orient="horz" pos="901"/>
        <p:guide orient="horz" pos="4090"/>
        <p:guide orient="horz" pos="1498"/>
        <p:guide orient="horz" pos="1123"/>
        <p:guide orient="horz" pos="864"/>
        <p:guide orient="horz" pos="4042"/>
        <p:guide pos="288"/>
        <p:guide pos="5472"/>
        <p:guide pos="2765"/>
        <p:guide pos="2995"/>
        <p:guide pos="1901"/>
        <p:guide pos="2074"/>
        <p:guide pos="3686"/>
        <p:guide pos="3859"/>
        <p:guide pos="1642"/>
        <p:guide pos="4340"/>
        <p:guide pos="4118"/>
        <p:guide pos="141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200" d="100"/>
        <a:sy n="200" d="100"/>
      </p:scale>
      <p:origin x="0" y="30"/>
    </p:cViewPr>
  </p:sorterViewPr>
  <p:notesViewPr>
    <p:cSldViewPr showGuides="1">
      <p:cViewPr varScale="1">
        <p:scale>
          <a:sx n="83" d="100"/>
          <a:sy n="83" d="100"/>
        </p:scale>
        <p:origin x="-1872" y="-84"/>
      </p:cViewPr>
      <p:guideLst>
        <p:guide orient="horz" pos="2190"/>
        <p:guide pos="2911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4" y="5"/>
            <a:ext cx="4004513" cy="347783"/>
          </a:xfrm>
          <a:prstGeom prst="rect">
            <a:avLst/>
          </a:prstGeom>
        </p:spPr>
        <p:txBody>
          <a:bodyPr vert="horz" lIns="89424" tIns="44713" rIns="89424" bIns="44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2658" y="5"/>
            <a:ext cx="4004513" cy="347783"/>
          </a:xfrm>
          <a:prstGeom prst="rect">
            <a:avLst/>
          </a:prstGeom>
        </p:spPr>
        <p:txBody>
          <a:bodyPr vert="horz" lIns="89424" tIns="44713" rIns="89424" bIns="44713" rtlCol="0"/>
          <a:lstStyle>
            <a:lvl1pPr algn="r">
              <a:defRPr sz="1100"/>
            </a:lvl1pPr>
          </a:lstStyle>
          <a:p>
            <a:fld id="{F779A121-15AD-4015-A097-E46565FA9CD6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4" y="6604275"/>
            <a:ext cx="4004513" cy="347783"/>
          </a:xfrm>
          <a:prstGeom prst="rect">
            <a:avLst/>
          </a:prstGeom>
        </p:spPr>
        <p:txBody>
          <a:bodyPr vert="horz" lIns="89424" tIns="44713" rIns="89424" bIns="44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2658" y="6604275"/>
            <a:ext cx="4004513" cy="347783"/>
          </a:xfrm>
          <a:prstGeom prst="rect">
            <a:avLst/>
          </a:prstGeom>
        </p:spPr>
        <p:txBody>
          <a:bodyPr vert="horz" lIns="89424" tIns="44713" rIns="89424" bIns="44713" rtlCol="0" anchor="b"/>
          <a:lstStyle>
            <a:lvl1pPr algn="r">
              <a:defRPr sz="1100"/>
            </a:lvl1pPr>
          </a:lstStyle>
          <a:p>
            <a:fld id="{D50F3211-BAE5-4D37-8CBA-FA143A9CD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1876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2"/>
            <a:ext cx="4003675" cy="347663"/>
          </a:xfrm>
          <a:prstGeom prst="rect">
            <a:avLst/>
          </a:prstGeom>
        </p:spPr>
        <p:txBody>
          <a:bodyPr vert="horz" lIns="90785" tIns="45391" rIns="90785" bIns="45391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3448" y="2"/>
            <a:ext cx="4003675" cy="347663"/>
          </a:xfrm>
          <a:prstGeom prst="rect">
            <a:avLst/>
          </a:prstGeom>
        </p:spPr>
        <p:txBody>
          <a:bodyPr vert="horz" lIns="90785" tIns="45391" rIns="90785" bIns="45391" rtlCol="0"/>
          <a:lstStyle>
            <a:lvl1pPr algn="r">
              <a:defRPr sz="1100"/>
            </a:lvl1pPr>
          </a:lstStyle>
          <a:p>
            <a:fld id="{60B08DE8-51B9-4DE8-800F-61BCDCB9257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1313" y="520700"/>
            <a:ext cx="3476625" cy="2608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85" tIns="45391" rIns="90785" bIns="453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32" y="3302795"/>
            <a:ext cx="7391399" cy="3128962"/>
          </a:xfrm>
          <a:prstGeom prst="rect">
            <a:avLst/>
          </a:prstGeom>
        </p:spPr>
        <p:txBody>
          <a:bodyPr vert="horz" lIns="90785" tIns="45391" rIns="90785" bIns="4539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6604381"/>
            <a:ext cx="4003675" cy="347663"/>
          </a:xfrm>
          <a:prstGeom prst="rect">
            <a:avLst/>
          </a:prstGeom>
        </p:spPr>
        <p:txBody>
          <a:bodyPr vert="horz" lIns="90785" tIns="45391" rIns="90785" bIns="45391" rtlCol="0" anchor="b"/>
          <a:lstStyle>
            <a:lvl1pPr algn="l">
              <a:defRPr sz="1100"/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3448" y="6604381"/>
            <a:ext cx="4003675" cy="347663"/>
          </a:xfrm>
          <a:prstGeom prst="rect">
            <a:avLst/>
          </a:prstGeom>
        </p:spPr>
        <p:txBody>
          <a:bodyPr vert="horz" lIns="90785" tIns="45391" rIns="90785" bIns="45391" rtlCol="0" anchor="b"/>
          <a:lstStyle>
            <a:lvl1pPr algn="r">
              <a:defRPr sz="1100"/>
            </a:lvl1pPr>
          </a:lstStyle>
          <a:p>
            <a:fld id="{3966A25E-58F8-441D-AA5C-F9CE201FCD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79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CC83F9F-538F-4719-A1A4-F6629F93824C}" type="slidenum">
              <a:rPr lang="de-DE" altLang="en-US" sz="1100"/>
              <a:pPr eaLnBrk="1" hangingPunct="1">
                <a:defRPr/>
              </a:pPr>
              <a:t>5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2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CC83F9F-538F-4719-A1A4-F6629F93824C}" type="slidenum">
              <a:rPr lang="de-DE" altLang="en-US" sz="1100"/>
              <a:pPr eaLnBrk="1" hangingPunct="1">
                <a:defRPr/>
              </a:pPr>
              <a:t>6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87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02BCD2-1EF1-4A5C-970E-B148FF1410B1}" type="slidenum">
              <a:rPr lang="de-DE" altLang="en-US" sz="1100"/>
              <a:pPr eaLnBrk="1" hangingPunct="1">
                <a:defRPr/>
              </a:pPr>
              <a:t>7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01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02BCD2-1EF1-4A5C-970E-B148FF1410B1}" type="slidenum">
              <a:rPr lang="de-DE" altLang="en-US" sz="1100"/>
              <a:pPr eaLnBrk="1" hangingPunct="1">
                <a:defRPr/>
              </a:pPr>
              <a:t>8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9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02BCD2-1EF1-4A5C-970E-B148FF1410B1}" type="slidenum">
              <a:rPr lang="de-DE" altLang="en-US" sz="1100"/>
              <a:pPr eaLnBrk="1" hangingPunct="1">
                <a:defRPr/>
              </a:pPr>
              <a:t>9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4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oc id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800"/>
              <a:t>020207DU_he_040202_051</a:t>
            </a:r>
          </a:p>
        </p:txBody>
      </p:sp>
      <p:sp>
        <p:nvSpPr>
          <p:cNvPr id="114691" name="pg num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9443" indent="-272863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9145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2803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64611" indent="-21829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0119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3777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7435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710932" indent="-21829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02BCD2-1EF1-4A5C-970E-B148FF1410B1}" type="slidenum">
              <a:rPr lang="de-DE" altLang="en-US" sz="1100"/>
              <a:pPr eaLnBrk="1" hangingPunct="1">
                <a:defRPr/>
              </a:pPr>
              <a:t>10</a:t>
            </a:fld>
            <a:endParaRPr lang="de-DE" altLang="en-US" sz="11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75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575304"/>
            <a:ext cx="8138160" cy="1133856"/>
          </a:xfrm>
        </p:spPr>
        <p:txBody>
          <a:bodyPr tIns="45720" rIns="82296" bIns="4572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3000" spc="0" baseline="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200"/>
              </a:spcBef>
              <a:defRPr sz="2000" b="1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882896"/>
            <a:ext cx="8138160" cy="612648"/>
          </a:xfrm>
        </p:spPr>
        <p:txBody>
          <a:bodyPr/>
          <a:lstStyle>
            <a:lvl1pPr>
              <a:spcBef>
                <a:spcPts val="200"/>
              </a:spcBef>
              <a:defRPr sz="1800"/>
            </a:lvl1pPr>
          </a:lstStyle>
          <a:p>
            <a:pPr lvl="0"/>
            <a:r>
              <a:rPr lang="en-US" dirty="0"/>
              <a:t>Presenter (s)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9621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25520"/>
            <a:ext cx="8235950" cy="369332"/>
          </a:xfrm>
        </p:spPr>
        <p:txBody>
          <a:bodyPr wrap="square" rIns="0" anchor="t" anchorCtr="0">
            <a:spAutoFit/>
          </a:bodyPr>
          <a:lstStyle>
            <a:lvl1pPr algn="l">
              <a:lnSpc>
                <a:spcPct val="100000"/>
              </a:lnSpc>
              <a:defRPr sz="2400" b="1" cap="none" spc="0" baseline="0"/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8235950" cy="184666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cap="all" baseline="0">
                <a:solidFill>
                  <a:srgbClr val="5F5F5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251960"/>
            <a:ext cx="8235950" cy="320088"/>
          </a:xfrm>
        </p:spPr>
        <p:txBody>
          <a:bodyPr>
            <a:sp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233362" indent="0">
              <a:buNone/>
              <a:defRPr/>
            </a:lvl2pPr>
            <a:lvl3pPr marL="457200" indent="0">
              <a:buNone/>
              <a:defRPr/>
            </a:lvl3pPr>
            <a:lvl4pPr marL="690562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Optional Speaker Name or Subtitle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197" y="3665372"/>
            <a:ext cx="8235953" cy="0"/>
          </a:xfrm>
          <a:prstGeom prst="line">
            <a:avLst/>
          </a:prstGeom>
          <a:ln w="12700">
            <a:solidFill>
              <a:srgbClr val="5E5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FN"/>
          <p:cNvSpPr>
            <a:spLocks noGrp="1"/>
          </p:cNvSpPr>
          <p:nvPr>
            <p:ph type="ftr" sz="quarter" idx="3" hasCustomPrompt="1"/>
          </p:nvPr>
        </p:nvSpPr>
        <p:spPr>
          <a:xfrm>
            <a:off x="457200" y="6320784"/>
            <a:ext cx="8001000" cy="182880"/>
          </a:xfrm>
        </p:spPr>
        <p:txBody>
          <a:bodyPr vert="horz" lIns="0" tIns="0" rIns="0" bIns="18288" rtlCol="0" anchor="b" anchorCtr="0">
            <a:spAutoFit/>
          </a:bodyPr>
          <a:lstStyle>
            <a:lvl1pPr>
              <a:defRPr lang="en-US" sz="800" b="1" baseline="0" smtClean="0"/>
            </a:lvl1pPr>
          </a:lstStyle>
          <a:p>
            <a:pPr>
              <a:lnSpc>
                <a:spcPct val="90000"/>
              </a:lnSpc>
              <a:buClr>
                <a:srgbClr val="58595B"/>
              </a:buClr>
              <a:buFont typeface="+mj-lt"/>
              <a:buNone/>
            </a:pPr>
            <a:r>
              <a:rPr lang="en-US" dirty="0"/>
              <a:t>Sources</a:t>
            </a:r>
          </a:p>
          <a:p>
            <a:pPr>
              <a:lnSpc>
                <a:spcPct val="90000"/>
              </a:lnSpc>
              <a:buClr>
                <a:srgbClr val="58595B"/>
              </a:buClr>
              <a:buFont typeface="+mj-lt"/>
              <a:buNone/>
            </a:pPr>
            <a:r>
              <a:rPr lang="en-US" dirty="0"/>
              <a:t>1. Footnotes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097280"/>
            <a:ext cx="8220456" cy="2468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1600"/>
            </a:lvl1pPr>
          </a:lstStyle>
          <a:p>
            <a:pPr lvl="0"/>
            <a:r>
              <a:rPr lang="en-US" dirty="0"/>
              <a:t>Click to Add Optional Slide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731520"/>
            <a:ext cx="8220456" cy="3077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921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731520"/>
            <a:ext cx="8220456" cy="3077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Color Palette RGB Breakdowns</a:t>
            </a: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452712" y="1554163"/>
            <a:ext cx="78319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altLang="en-US" sz="1400" b="1" dirty="0">
                <a:cs typeface="Arial" pitchFamily="34" charset="0"/>
              </a:rPr>
              <a:t>PRIMARY COLORS</a:t>
            </a:r>
          </a:p>
        </p:txBody>
      </p:sp>
      <p:sp>
        <p:nvSpPr>
          <p:cNvPr id="5" name="Rectangle 66"/>
          <p:cNvSpPr>
            <a:spLocks noChangeArrowheads="1"/>
          </p:cNvSpPr>
          <p:nvPr userDrawn="1"/>
        </p:nvSpPr>
        <p:spPr bwMode="gray">
          <a:xfrm>
            <a:off x="452712" y="3055733"/>
            <a:ext cx="59318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en-US" sz="1400" b="1" dirty="0">
                <a:cs typeface="Arial" pitchFamily="34" charset="0"/>
              </a:rPr>
              <a:t>CHART COLORS</a:t>
            </a:r>
          </a:p>
        </p:txBody>
      </p:sp>
      <p:sp>
        <p:nvSpPr>
          <p:cNvPr id="6" name="Rectangle 77"/>
          <p:cNvSpPr>
            <a:spLocks noChangeArrowheads="1"/>
          </p:cNvSpPr>
          <p:nvPr userDrawn="1"/>
        </p:nvSpPr>
        <p:spPr bwMode="gray">
          <a:xfrm>
            <a:off x="5567764" y="4881759"/>
            <a:ext cx="445404" cy="23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Symbol" pitchFamily="18" charset="2"/>
              <a:buNone/>
              <a:tabLst>
                <a:tab pos="404813" algn="r"/>
              </a:tabLst>
            </a:pPr>
            <a:endParaRPr lang="en-US" altLang="en-US" sz="800" dirty="0">
              <a:solidFill>
                <a:srgbClr val="000000"/>
              </a:solidFill>
            </a:endParaRPr>
          </a:p>
        </p:txBody>
      </p:sp>
      <p:sp>
        <p:nvSpPr>
          <p:cNvPr id="7" name="Rectangle 66"/>
          <p:cNvSpPr>
            <a:spLocks noChangeArrowheads="1"/>
          </p:cNvSpPr>
          <p:nvPr userDrawn="1"/>
        </p:nvSpPr>
        <p:spPr bwMode="gray">
          <a:xfrm>
            <a:off x="452712" y="4749329"/>
            <a:ext cx="59318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en-US" sz="1400" b="1" dirty="0">
                <a:cs typeface="Arial" pitchFamily="34" charset="0"/>
              </a:rPr>
              <a:t>EXTENDED CHART COLORS</a:t>
            </a:r>
          </a:p>
        </p:txBody>
      </p:sp>
      <p:sp>
        <p:nvSpPr>
          <p:cNvPr id="8" name="Rectangle 77"/>
          <p:cNvSpPr>
            <a:spLocks noChangeArrowheads="1"/>
          </p:cNvSpPr>
          <p:nvPr userDrawn="1"/>
        </p:nvSpPr>
        <p:spPr bwMode="gray">
          <a:xfrm>
            <a:off x="1967536" y="2466665"/>
            <a:ext cx="12328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Symbol" pitchFamily="18" charset="2"/>
              <a:buNone/>
              <a:tabLst>
                <a:tab pos="404813" algn="r"/>
              </a:tabLst>
            </a:pPr>
            <a:r>
              <a:rPr lang="pt-BR" altLang="en-US" sz="800" dirty="0"/>
              <a:t>Large Color Field, </a:t>
            </a:r>
            <a:br>
              <a:rPr lang="pt-BR" altLang="en-US" sz="800" dirty="0"/>
            </a:br>
            <a:r>
              <a:rPr lang="pt-BR" altLang="en-US" sz="800" dirty="0"/>
              <a:t>All-Purpose Template</a:t>
            </a:r>
          </a:p>
        </p:txBody>
      </p:sp>
      <p:sp>
        <p:nvSpPr>
          <p:cNvPr id="9" name="Rectangle 77"/>
          <p:cNvSpPr>
            <a:spLocks noChangeArrowheads="1"/>
          </p:cNvSpPr>
          <p:nvPr userDrawn="1"/>
        </p:nvSpPr>
        <p:spPr bwMode="gray">
          <a:xfrm>
            <a:off x="4239770" y="2466665"/>
            <a:ext cx="11094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Symbol" pitchFamily="18" charset="2"/>
              <a:buNone/>
              <a:tabLst>
                <a:tab pos="404813" algn="r"/>
              </a:tabLst>
            </a:pPr>
            <a:r>
              <a:rPr lang="pt-BR" altLang="en-US" sz="800" dirty="0"/>
              <a:t>Large Color Field, Auditorium Template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gray">
          <a:xfrm>
            <a:off x="3482358" y="2467953"/>
            <a:ext cx="7389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Symbol" pitchFamily="18" charset="2"/>
              <a:buNone/>
              <a:tabLst>
                <a:tab pos="404813" algn="r"/>
              </a:tabLst>
            </a:pPr>
            <a:r>
              <a:rPr lang="en-US" altLang="en-US" sz="800" dirty="0"/>
              <a:t>Auditorium</a:t>
            </a:r>
            <a:br>
              <a:rPr lang="en-US" altLang="en-US" sz="800" dirty="0"/>
            </a:br>
            <a:r>
              <a:rPr lang="en-US" altLang="en-US" sz="800" dirty="0"/>
              <a:t>Background</a:t>
            </a: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5770909" y="2467953"/>
            <a:ext cx="7389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Symbol" pitchFamily="18" charset="2"/>
              <a:buNone/>
              <a:tabLst>
                <a:tab pos="404813" algn="r"/>
              </a:tabLst>
            </a:pPr>
            <a:r>
              <a:rPr lang="en-US" altLang="en-US" sz="800" dirty="0"/>
              <a:t>Lines</a:t>
            </a:r>
          </a:p>
        </p:txBody>
      </p:sp>
      <p:sp>
        <p:nvSpPr>
          <p:cNvPr id="12" name="Freeform 11"/>
          <p:cNvSpPr/>
          <p:nvPr userDrawn="1"/>
        </p:nvSpPr>
        <p:spPr>
          <a:xfrm>
            <a:off x="6323457" y="3999993"/>
            <a:ext cx="763143" cy="1328928"/>
          </a:xfrm>
          <a:custGeom>
            <a:avLst/>
            <a:gdLst>
              <a:gd name="connsiteX0" fmla="*/ 1243584 w 1243584"/>
              <a:gd name="connsiteY0" fmla="*/ 0 h 1524000"/>
              <a:gd name="connsiteX1" fmla="*/ 853440 w 1243584"/>
              <a:gd name="connsiteY1" fmla="*/ 0 h 1524000"/>
              <a:gd name="connsiteX2" fmla="*/ 853440 w 1243584"/>
              <a:gd name="connsiteY2" fmla="*/ 1524000 h 1524000"/>
              <a:gd name="connsiteX3" fmla="*/ 0 w 1243584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84" h="1524000">
                <a:moveTo>
                  <a:pt x="1243584" y="0"/>
                </a:moveTo>
                <a:lnTo>
                  <a:pt x="853440" y="0"/>
                </a:lnTo>
                <a:lnTo>
                  <a:pt x="853440" y="1524000"/>
                </a:lnTo>
                <a:lnTo>
                  <a:pt x="0" y="15240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EE1E6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681472" y="2114995"/>
            <a:ext cx="1072896" cy="1572768"/>
          </a:xfrm>
          <a:custGeom>
            <a:avLst/>
            <a:gdLst>
              <a:gd name="connsiteX0" fmla="*/ 792480 w 1072896"/>
              <a:gd name="connsiteY0" fmla="*/ 0 h 1572768"/>
              <a:gd name="connsiteX1" fmla="*/ 1072896 w 1072896"/>
              <a:gd name="connsiteY1" fmla="*/ 0 h 1572768"/>
              <a:gd name="connsiteX2" fmla="*/ 1072896 w 1072896"/>
              <a:gd name="connsiteY2" fmla="*/ 1572768 h 1572768"/>
              <a:gd name="connsiteX3" fmla="*/ 0 w 1072896"/>
              <a:gd name="connsiteY3" fmla="*/ 1572768 h 157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896" h="1572768">
                <a:moveTo>
                  <a:pt x="792480" y="0"/>
                </a:moveTo>
                <a:lnTo>
                  <a:pt x="1072896" y="0"/>
                </a:lnTo>
                <a:lnTo>
                  <a:pt x="1072896" y="1572768"/>
                </a:lnTo>
                <a:lnTo>
                  <a:pt x="0" y="1572768"/>
                </a:lnTo>
              </a:path>
            </a:pathLst>
          </a:custGeom>
          <a:noFill/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EE1E6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754178" y="2992819"/>
            <a:ext cx="2682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34753" y="2728216"/>
            <a:ext cx="1638300" cy="138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452712" y="1870375"/>
            <a:ext cx="5862826" cy="3761767"/>
            <a:chOff x="452712" y="1962132"/>
            <a:chExt cx="5862826" cy="3761767"/>
          </a:xfrm>
        </p:grpSpPr>
        <p:sp>
          <p:nvSpPr>
            <p:cNvPr id="17" name="Rectangle 50"/>
            <p:cNvSpPr>
              <a:spLocks noChangeArrowheads="1"/>
            </p:cNvSpPr>
            <p:nvPr/>
          </p:nvSpPr>
          <p:spPr bwMode="auto">
            <a:xfrm>
              <a:off x="5759426" y="1962132"/>
              <a:ext cx="556112" cy="556112"/>
            </a:xfrm>
            <a:prstGeom prst="rect">
              <a:avLst/>
            </a:prstGeom>
            <a:solidFill>
              <a:srgbClr val="A9A9A9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t" anchorCtr="0"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R	169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G	169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B	169</a:t>
              </a:r>
              <a:endParaRPr lang="en-US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48"/>
            <p:cNvSpPr>
              <a:spLocks noChangeArrowheads="1"/>
            </p:cNvSpPr>
            <p:nvPr/>
          </p:nvSpPr>
          <p:spPr bwMode="auto">
            <a:xfrm>
              <a:off x="452712" y="1962132"/>
              <a:ext cx="556112" cy="556112"/>
            </a:xfrm>
            <a:prstGeom prst="rect">
              <a:avLst/>
            </a:prstGeom>
            <a:solidFill>
              <a:srgbClr val="005AA4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t" anchorCtr="0"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90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164</a:t>
              </a:r>
            </a:p>
          </p:txBody>
        </p:sp>
        <p:sp>
          <p:nvSpPr>
            <p:cNvPr id="19" name="Rectangle 57"/>
            <p:cNvSpPr>
              <a:spLocks noChangeArrowheads="1"/>
            </p:cNvSpPr>
            <p:nvPr/>
          </p:nvSpPr>
          <p:spPr bwMode="auto">
            <a:xfrm>
              <a:off x="1210124" y="1962132"/>
              <a:ext cx="556112" cy="556112"/>
            </a:xfrm>
            <a:prstGeom prst="rect">
              <a:avLst/>
            </a:prstGeom>
            <a:solidFill>
              <a:srgbClr val="00A1E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t" anchorCtr="0"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161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226</a:t>
              </a:r>
            </a:p>
          </p:txBody>
        </p:sp>
        <p:sp>
          <p:nvSpPr>
            <p:cNvPr id="20" name="Rectangle 50"/>
            <p:cNvSpPr>
              <a:spLocks noChangeArrowheads="1"/>
            </p:cNvSpPr>
            <p:nvPr/>
          </p:nvSpPr>
          <p:spPr bwMode="auto">
            <a:xfrm>
              <a:off x="1967536" y="1962132"/>
              <a:ext cx="1312112" cy="556112"/>
            </a:xfrm>
            <a:prstGeom prst="rect">
              <a:avLst/>
            </a:prstGeom>
            <a:solidFill>
              <a:srgbClr val="DEE1E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t" anchorCtr="0"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000000"/>
                  </a:solidFill>
                </a:rPr>
                <a:t>R	222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000000"/>
                  </a:solidFill>
                </a:rPr>
                <a:t>G	225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000000"/>
                  </a:solidFill>
                </a:rPr>
                <a:t>B	230</a:t>
              </a:r>
            </a:p>
          </p:txBody>
        </p:sp>
        <p:sp>
          <p:nvSpPr>
            <p:cNvPr id="21" name="Rectangle 50"/>
            <p:cNvSpPr>
              <a:spLocks noChangeArrowheads="1"/>
            </p:cNvSpPr>
            <p:nvPr/>
          </p:nvSpPr>
          <p:spPr bwMode="auto">
            <a:xfrm>
              <a:off x="4239770" y="1962132"/>
              <a:ext cx="1312112" cy="556112"/>
            </a:xfrm>
            <a:prstGeom prst="rect">
              <a:avLst/>
            </a:prstGeom>
            <a:solidFill>
              <a:srgbClr val="00417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t" anchorCtr="0"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FFFFFF"/>
                  </a:solidFill>
                </a:rPr>
                <a:t>G	65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pt-BR" sz="800" b="1" dirty="0">
                  <a:solidFill>
                    <a:srgbClr val="FFFFFF"/>
                  </a:solidFill>
                </a:rPr>
                <a:t>B	118</a:t>
              </a: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gray">
            <a:xfrm>
              <a:off x="3482358" y="1962132"/>
              <a:ext cx="556112" cy="556112"/>
            </a:xfrm>
            <a:prstGeom prst="rect">
              <a:avLst/>
            </a:prstGeom>
            <a:solidFill>
              <a:srgbClr val="141738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t" anchorCtr="0">
              <a:noAutofit/>
            </a:bodyPr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R	20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G	23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B	56</a:t>
              </a:r>
              <a:endParaRPr lang="en-US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452712" y="5167787"/>
              <a:ext cx="556112" cy="556112"/>
            </a:xfrm>
            <a:prstGeom prst="rect">
              <a:avLst/>
            </a:prstGeom>
            <a:solidFill>
              <a:srgbClr val="2D8F78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45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143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120</a:t>
              </a:r>
            </a:p>
          </p:txBody>
        </p:sp>
        <p:sp>
          <p:nvSpPr>
            <p:cNvPr id="24" name="Rectangle 56"/>
            <p:cNvSpPr>
              <a:spLocks noChangeArrowheads="1"/>
            </p:cNvSpPr>
            <p:nvPr/>
          </p:nvSpPr>
          <p:spPr bwMode="auto">
            <a:xfrm>
              <a:off x="3482358" y="5167787"/>
              <a:ext cx="556112" cy="556112"/>
            </a:xfrm>
            <a:prstGeom prst="rect">
              <a:avLst/>
            </a:prstGeom>
            <a:solidFill>
              <a:srgbClr val="B4425D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180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66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93</a:t>
              </a:r>
            </a:p>
          </p:txBody>
        </p:sp>
        <p:sp>
          <p:nvSpPr>
            <p:cNvPr id="25" name="Rectangle 50"/>
            <p:cNvSpPr>
              <a:spLocks noChangeArrowheads="1"/>
            </p:cNvSpPr>
            <p:nvPr/>
          </p:nvSpPr>
          <p:spPr bwMode="auto">
            <a:xfrm>
              <a:off x="4239770" y="5167787"/>
              <a:ext cx="556112" cy="556112"/>
            </a:xfrm>
            <a:prstGeom prst="rect">
              <a:avLst/>
            </a:prstGeom>
            <a:solidFill>
              <a:srgbClr val="E3D7AB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R	227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G	215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B	171</a:t>
              </a:r>
              <a:endParaRPr lang="en-US" alt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59"/>
            <p:cNvSpPr>
              <a:spLocks noChangeArrowheads="1"/>
            </p:cNvSpPr>
            <p:nvPr/>
          </p:nvSpPr>
          <p:spPr bwMode="auto">
            <a:xfrm>
              <a:off x="5003360" y="5167787"/>
              <a:ext cx="556112" cy="556112"/>
            </a:xfrm>
            <a:prstGeom prst="rect">
              <a:avLst/>
            </a:prstGeom>
            <a:solidFill>
              <a:srgbClr val="C3842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195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132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47</a:t>
              </a:r>
            </a:p>
          </p:txBody>
        </p:sp>
        <p:sp>
          <p:nvSpPr>
            <p:cNvPr id="27" name="Rectangle 56"/>
            <p:cNvSpPr>
              <a:spLocks noChangeArrowheads="1"/>
            </p:cNvSpPr>
            <p:nvPr/>
          </p:nvSpPr>
          <p:spPr bwMode="auto">
            <a:xfrm>
              <a:off x="1967536" y="5167787"/>
              <a:ext cx="556112" cy="556112"/>
            </a:xfrm>
            <a:prstGeom prst="rect">
              <a:avLst/>
            </a:prstGeom>
            <a:solidFill>
              <a:srgbClr val="929B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146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155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202</a:t>
              </a:r>
            </a:p>
          </p:txBody>
        </p:sp>
        <p:sp>
          <p:nvSpPr>
            <p:cNvPr id="28" name="Rectangle 50"/>
            <p:cNvSpPr>
              <a:spLocks noChangeArrowheads="1"/>
            </p:cNvSpPr>
            <p:nvPr/>
          </p:nvSpPr>
          <p:spPr bwMode="auto">
            <a:xfrm>
              <a:off x="1210124" y="5167787"/>
              <a:ext cx="556112" cy="556112"/>
            </a:xfrm>
            <a:prstGeom prst="rect">
              <a:avLst/>
            </a:prstGeom>
            <a:solidFill>
              <a:srgbClr val="92DECC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R	146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G	222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B	204</a:t>
              </a:r>
              <a:endParaRPr lang="en-US" alt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2724947" y="5167787"/>
              <a:ext cx="556112" cy="556112"/>
            </a:xfrm>
            <a:prstGeom prst="rect">
              <a:avLst/>
            </a:prstGeom>
            <a:solidFill>
              <a:srgbClr val="D5D9EB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R	213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G	217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B	235</a:t>
              </a:r>
              <a:endParaRPr lang="en-US" altLang="en-US" sz="8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59"/>
            <p:cNvSpPr>
              <a:spLocks noChangeArrowheads="1"/>
            </p:cNvSpPr>
            <p:nvPr/>
          </p:nvSpPr>
          <p:spPr bwMode="auto">
            <a:xfrm>
              <a:off x="5727260" y="5167787"/>
              <a:ext cx="556112" cy="556112"/>
            </a:xfrm>
            <a:prstGeom prst="rect">
              <a:avLst/>
            </a:prstGeom>
            <a:solidFill>
              <a:srgbClr val="003064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48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100</a:t>
              </a:r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452712" y="3460930"/>
              <a:ext cx="556112" cy="556112"/>
            </a:xfrm>
            <a:prstGeom prst="rect">
              <a:avLst/>
            </a:prstGeom>
            <a:solidFill>
              <a:srgbClr val="005AA4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90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164</a:t>
              </a:r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4239770" y="3460930"/>
              <a:ext cx="556112" cy="556112"/>
            </a:xfrm>
            <a:prstGeom prst="rect">
              <a:avLst/>
            </a:prstGeom>
            <a:solidFill>
              <a:srgbClr val="93959B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R	147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G	149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FFFFFF"/>
                  </a:solidFill>
                </a:rPr>
                <a:t>B	155</a:t>
              </a:r>
              <a:endParaRPr lang="en-US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2724947" y="3460930"/>
              <a:ext cx="556112" cy="556112"/>
            </a:xfrm>
            <a:prstGeom prst="rect">
              <a:avLst/>
            </a:prstGeom>
            <a:solidFill>
              <a:srgbClr val="3BC3A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59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195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163</a:t>
              </a: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1210124" y="3460930"/>
              <a:ext cx="556112" cy="556112"/>
            </a:xfrm>
            <a:prstGeom prst="rect">
              <a:avLst/>
            </a:prstGeom>
            <a:solidFill>
              <a:srgbClr val="00A1E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0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161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226</a:t>
              </a:r>
            </a:p>
          </p:txBody>
        </p:sp>
        <p:sp>
          <p:nvSpPr>
            <p:cNvPr id="35" name="Rectangle 58"/>
            <p:cNvSpPr>
              <a:spLocks noChangeArrowheads="1"/>
            </p:cNvSpPr>
            <p:nvPr/>
          </p:nvSpPr>
          <p:spPr bwMode="auto">
            <a:xfrm>
              <a:off x="3482358" y="3460930"/>
              <a:ext cx="556112" cy="556112"/>
            </a:xfrm>
            <a:prstGeom prst="rect">
              <a:avLst/>
            </a:prstGeom>
            <a:solidFill>
              <a:srgbClr val="D0B86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208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184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buFont typeface="Symbol" pitchFamily="18" charset="2"/>
                <a:buNone/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106</a:t>
              </a:r>
            </a:p>
          </p:txBody>
        </p:sp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1967536" y="3460930"/>
              <a:ext cx="556112" cy="556112"/>
            </a:xfrm>
            <a:prstGeom prst="rect">
              <a:avLst/>
            </a:prstGeom>
            <a:solidFill>
              <a:srgbClr val="6769B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R	103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G	105</a:t>
              </a:r>
            </a:p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en-US" altLang="en-US" sz="800" b="1" dirty="0">
                  <a:solidFill>
                    <a:srgbClr val="FFFFFF"/>
                  </a:solidFill>
                </a:rPr>
                <a:t>B	181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03360" y="3460930"/>
              <a:ext cx="556112" cy="556112"/>
            </a:xfrm>
            <a:prstGeom prst="rect">
              <a:avLst/>
            </a:prstGeom>
            <a:solidFill>
              <a:srgbClr val="97D0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110000"/>
                </a:lnSpc>
                <a:buClr>
                  <a:srgbClr val="000000"/>
                </a:buClr>
                <a:tabLst>
                  <a:tab pos="404813" algn="r"/>
                </a:tabLst>
              </a:pPr>
              <a:r>
                <a:rPr lang="pt-BR" altLang="en-US" sz="800" b="1" dirty="0">
                  <a:solidFill>
                    <a:srgbClr val="000000"/>
                  </a:solidFill>
                </a:rPr>
                <a:t>R	151G	208B	255</a:t>
              </a:r>
              <a:endParaRPr lang="en-US" altLang="en-US" sz="8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58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912148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8220456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7" y="1554163"/>
            <a:ext cx="8220456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197" y="586726"/>
            <a:ext cx="8228664" cy="0"/>
          </a:xfrm>
          <a:prstGeom prst="line">
            <a:avLst/>
          </a:prstGeom>
          <a:ln w="12700"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96" y="6519672"/>
            <a:ext cx="8229600" cy="0"/>
          </a:xfrm>
          <a:prstGeom prst="line">
            <a:avLst/>
          </a:prstGeom>
          <a:ln w="12700"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994" y="-430530"/>
            <a:ext cx="0" cy="2578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82988" y="-430530"/>
            <a:ext cx="0" cy="2578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57994" y="7066280"/>
            <a:ext cx="8224994" cy="369332"/>
            <a:chOff x="457994" y="7066280"/>
            <a:chExt cx="8224994" cy="91440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457994" y="7066280"/>
              <a:ext cx="0" cy="9144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8682988" y="7066280"/>
              <a:ext cx="0" cy="91440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-491695" y="-452043"/>
            <a:ext cx="939681" cy="277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baseline="0" dirty="0">
                <a:solidFill>
                  <a:srgbClr val="A2A2A2"/>
                </a:solidFill>
              </a:rPr>
              <a:t>No content left</a:t>
            </a:r>
            <a:br>
              <a:rPr lang="en-US" sz="900" b="1" baseline="0" dirty="0">
                <a:solidFill>
                  <a:srgbClr val="A2A2A2"/>
                </a:solidFill>
              </a:rPr>
            </a:br>
            <a:r>
              <a:rPr lang="en-US" sz="900" b="1" baseline="0" dirty="0">
                <a:solidFill>
                  <a:srgbClr val="A2A2A2"/>
                </a:solidFill>
              </a:rPr>
              <a:t>of this 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491695" y="706628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1" baseline="0" dirty="0">
                <a:solidFill>
                  <a:srgbClr val="A2A2A2"/>
                </a:solidFill>
              </a:rPr>
              <a:t>No content left</a:t>
            </a:r>
            <a:br>
              <a:rPr lang="en-US" sz="900" b="1" baseline="0" dirty="0">
                <a:solidFill>
                  <a:srgbClr val="A2A2A2"/>
                </a:solidFill>
              </a:rPr>
            </a:br>
            <a:r>
              <a:rPr lang="en-US" sz="900" b="1" baseline="0" dirty="0">
                <a:solidFill>
                  <a:srgbClr val="A2A2A2"/>
                </a:solidFill>
              </a:rPr>
              <a:t>of this line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93150" y="-452043"/>
            <a:ext cx="1010213" cy="277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baseline="0" dirty="0">
                <a:solidFill>
                  <a:srgbClr val="A2A2A2"/>
                </a:solidFill>
              </a:rPr>
              <a:t>No content right</a:t>
            </a:r>
            <a:br>
              <a:rPr lang="en-US" sz="900" b="1" baseline="0" dirty="0">
                <a:solidFill>
                  <a:srgbClr val="A2A2A2"/>
                </a:solidFill>
              </a:rPr>
            </a:br>
            <a:r>
              <a:rPr lang="en-US" sz="900" b="1" baseline="0" dirty="0">
                <a:solidFill>
                  <a:srgbClr val="A2A2A2"/>
                </a:solidFill>
              </a:rPr>
              <a:t>of this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93150" y="706628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baseline="0" dirty="0">
                <a:solidFill>
                  <a:srgbClr val="A2A2A2"/>
                </a:solidFill>
              </a:rPr>
              <a:t>No content right</a:t>
            </a:r>
            <a:br>
              <a:rPr lang="en-US" sz="900" b="1" baseline="0" dirty="0">
                <a:solidFill>
                  <a:srgbClr val="A2A2A2"/>
                </a:solidFill>
              </a:rPr>
            </a:br>
            <a:r>
              <a:rPr lang="en-US" sz="900" b="1" baseline="0" dirty="0">
                <a:solidFill>
                  <a:srgbClr val="A2A2A2"/>
                </a:solidFill>
              </a:rPr>
              <a:t>of this line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-914399" y="1554480"/>
            <a:ext cx="743133" cy="340739"/>
            <a:chOff x="-914399" y="1554480"/>
            <a:chExt cx="743133" cy="340739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-914399" y="1645920"/>
              <a:ext cx="742190" cy="249299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>
                <a:defRPr sz="900" b="1" baseline="0">
                  <a:solidFill>
                    <a:srgbClr val="A2A2A2"/>
                  </a:solidFill>
                </a:defRPr>
              </a:lvl1pPr>
            </a:lstStyle>
            <a:p>
              <a:pPr lvl="0" algn="r">
                <a:lnSpc>
                  <a:spcPct val="90000"/>
                </a:lnSpc>
              </a:pPr>
              <a:r>
                <a:rPr lang="en-US" dirty="0"/>
                <a:t>Place content</a:t>
              </a:r>
              <a:br>
                <a:rPr lang="en-US" dirty="0"/>
              </a:br>
              <a:r>
                <a:rPr lang="en-US" dirty="0"/>
                <a:t>below  this line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-913456" y="1554480"/>
              <a:ext cx="742190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9372600" y="1554163"/>
            <a:ext cx="742191" cy="368756"/>
            <a:chOff x="9372600" y="1554163"/>
            <a:chExt cx="742191" cy="368756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9372600" y="1554163"/>
              <a:ext cx="742191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9372600" y="1645920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900" b="1" baseline="0" dirty="0">
                  <a:solidFill>
                    <a:srgbClr val="A2A2A2"/>
                  </a:solidFill>
                </a:rPr>
                <a:t>Place content</a:t>
              </a:r>
              <a:br>
                <a:rPr lang="en-US" sz="900" b="1" baseline="0" dirty="0">
                  <a:solidFill>
                    <a:srgbClr val="A2A2A2"/>
                  </a:solidFill>
                </a:rPr>
              </a:br>
              <a:r>
                <a:rPr lang="en-US" sz="900" b="1" baseline="0" dirty="0">
                  <a:solidFill>
                    <a:srgbClr val="A2A2A2"/>
                  </a:solidFill>
                </a:rPr>
                <a:t>below this line</a:t>
              </a: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3013870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90254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86264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52024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47331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34150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6126163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6899433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290254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013870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6897052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605724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238692" y="-284232"/>
            <a:ext cx="0" cy="132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38692" y="-336588"/>
            <a:ext cx="3679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4397058" y="-336588"/>
            <a:ext cx="3679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3" name="TextBox 62"/>
          <p:cNvSpPr txBox="1"/>
          <p:nvPr/>
        </p:nvSpPr>
        <p:spPr>
          <a:xfrm>
            <a:off x="6537325" y="-336588"/>
            <a:ext cx="3667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4" name="TextBox 63"/>
          <p:cNvSpPr txBox="1"/>
          <p:nvPr/>
        </p:nvSpPr>
        <p:spPr>
          <a:xfrm>
            <a:off x="5851526" y="-336588"/>
            <a:ext cx="2746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5" name="TextBox 64"/>
          <p:cNvSpPr txBox="1"/>
          <p:nvPr/>
        </p:nvSpPr>
        <p:spPr>
          <a:xfrm>
            <a:off x="3017838" y="-336588"/>
            <a:ext cx="272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8566918" y="6599581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E6667446-6A31-49F1-98F7-C685150C1F9A}" type="slidenum">
              <a:rPr lang="en-US" sz="800" smtClean="0">
                <a:solidFill>
                  <a:srgbClr val="868686"/>
                </a:solidFill>
                <a:latin typeface="+mj-lt"/>
              </a:rPr>
              <a:pPr algn="r"/>
              <a:t>‹#›</a:t>
            </a:fld>
            <a:endParaRPr lang="en-US" sz="800" dirty="0">
              <a:solidFill>
                <a:srgbClr val="868686"/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-913456" y="6491922"/>
            <a:ext cx="74219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1182101" y="6195631"/>
            <a:ext cx="1009892" cy="2492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900" b="1" baseline="0">
                <a:solidFill>
                  <a:srgbClr val="A2A2A2"/>
                </a:solidFill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Source and</a:t>
            </a:r>
            <a:br>
              <a:rPr lang="en-US" dirty="0"/>
            </a:br>
            <a:r>
              <a:rPr lang="en-US" dirty="0"/>
              <a:t>Footnotes Guideline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7200" y="-577228"/>
            <a:ext cx="8231188" cy="213360"/>
            <a:chOff x="457200" y="-701040"/>
            <a:chExt cx="8231188" cy="213360"/>
          </a:xfrm>
          <a:solidFill>
            <a:srgbClr val="A9A9A9"/>
          </a:solidFill>
        </p:grpSpPr>
        <p:grpSp>
          <p:nvGrpSpPr>
            <p:cNvPr id="17" name="Group 16"/>
            <p:cNvGrpSpPr/>
            <p:nvPr userDrawn="1"/>
          </p:nvGrpSpPr>
          <p:grpSpPr>
            <a:xfrm>
              <a:off x="457200" y="-701040"/>
              <a:ext cx="8231188" cy="45720"/>
              <a:chOff x="457200" y="-1303020"/>
              <a:chExt cx="8231188" cy="45720"/>
            </a:xfrm>
            <a:grpFill/>
          </p:grpSpPr>
          <p:sp>
            <p:nvSpPr>
              <p:cNvPr id="4" name="Rectangle 3"/>
              <p:cNvSpPr/>
              <p:nvPr userDrawn="1"/>
            </p:nvSpPr>
            <p:spPr>
              <a:xfrm>
                <a:off x="457200" y="-1303020"/>
                <a:ext cx="1782763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 userDrawn="1"/>
            </p:nvSpPr>
            <p:spPr>
              <a:xfrm>
                <a:off x="2606675" y="-1303020"/>
                <a:ext cx="1782763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 userDrawn="1"/>
            </p:nvSpPr>
            <p:spPr>
              <a:xfrm>
                <a:off x="4756150" y="-1303020"/>
                <a:ext cx="1782763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 userDrawn="1"/>
            </p:nvSpPr>
            <p:spPr>
              <a:xfrm>
                <a:off x="6905625" y="-1303020"/>
                <a:ext cx="1782763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 userDrawn="1"/>
          </p:nvGrpSpPr>
          <p:grpSpPr>
            <a:xfrm>
              <a:off x="457200" y="-533400"/>
              <a:ext cx="8227060" cy="45720"/>
              <a:chOff x="457200" y="-533400"/>
              <a:chExt cx="8227060" cy="45720"/>
            </a:xfrm>
            <a:grpFill/>
          </p:grpSpPr>
          <p:sp>
            <p:nvSpPr>
              <p:cNvPr id="49" name="Rectangle 48"/>
              <p:cNvSpPr/>
              <p:nvPr userDrawn="1"/>
            </p:nvSpPr>
            <p:spPr>
              <a:xfrm>
                <a:off x="457200" y="-533400"/>
                <a:ext cx="3932238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 userDrawn="1"/>
            </p:nvSpPr>
            <p:spPr>
              <a:xfrm>
                <a:off x="4752022" y="-533400"/>
                <a:ext cx="3932238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>
            <a:xfrm>
              <a:off x="457200" y="-617220"/>
              <a:ext cx="8229600" cy="45720"/>
              <a:chOff x="457200" y="-594360"/>
              <a:chExt cx="8229600" cy="45720"/>
            </a:xfrm>
            <a:grpFill/>
          </p:grpSpPr>
          <p:sp>
            <p:nvSpPr>
              <p:cNvPr id="51" name="Rectangle 50"/>
              <p:cNvSpPr/>
              <p:nvPr userDrawn="1"/>
            </p:nvSpPr>
            <p:spPr>
              <a:xfrm>
                <a:off x="457200" y="-594360"/>
                <a:ext cx="2560638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 userDrawn="1"/>
            </p:nvSpPr>
            <p:spPr>
              <a:xfrm>
                <a:off x="3286124" y="-594360"/>
                <a:ext cx="2560638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 userDrawn="1"/>
            </p:nvSpPr>
            <p:spPr>
              <a:xfrm>
                <a:off x="6126162" y="-594360"/>
                <a:ext cx="2560638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9" name="Straight Connector 58"/>
          <p:cNvCxnSpPr/>
          <p:nvPr/>
        </p:nvCxnSpPr>
        <p:spPr>
          <a:xfrm>
            <a:off x="-502920" y="1371600"/>
            <a:ext cx="33165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-502920" y="1096963"/>
            <a:ext cx="33165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67200" y="227112"/>
            <a:ext cx="44259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FOIA Confidential Treatment Requested Pursuant to 17 C.F.R. 145.9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074920" y="137160"/>
            <a:ext cx="3703320" cy="3162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4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​"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1038" indent="-23495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15988" indent="-225425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reasury.gov/resource-center/data-chart-center/interest-rates/Pages/TextView.aspx?data=yiel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deralreserve.gov/econres/notes/feds-notes/quantifying-treasury-cash-futures-basis-trades-20240308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ederalreserve.gov/econres/notes/feds-notes/quantifying-treasury-cash-futures-basis-trades-20240308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.yale.edu/~shiller/data.htm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.yale.edu/~shiller/data.htm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con.yale.edu/~shiller/data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.yale.edu/~shiller/data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ifma.org/resources/research/fixed-income-chart/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fma.org/resources/research/fixed-income-char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ifma.org/resources/archive/research/statistic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p/passthroughsecurity.asp" TargetMode="External"/><Relationship Id="rId2" Type="http://schemas.openxmlformats.org/officeDocument/2006/relationships/hyperlink" Target="https://www.investopedia.com/terms/m/mbs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ifma.org/research/statistics.aspx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c.wisc.edu/~mchinn/Harvey_yieldcurve_FAJ1989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asury.gov/resource-center/data-chart-center/interest-rates/Pages/TextView.aspx?data=yiel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reasury.gov/resource-center/data-chart-center/interest-rates/Pages/TextView.aspx?data=yiel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reasury.gov/resource-center/data-chart-center/interest-rates/Pages/TextView.aspx?data=yiel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reasury.gov/resource-center/data-chart-center/interest-rates/Pages/TextView.aspx?data=yiel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portNameTxtBox"/>
          <p:cNvSpPr>
            <a:spLocks noGrp="1"/>
          </p:cNvSpPr>
          <p:nvPr>
            <p:ph type="body" sz="quarter" idx="11"/>
          </p:nvPr>
        </p:nvSpPr>
        <p:spPr>
          <a:xfrm>
            <a:off x="457200" y="2880360"/>
            <a:ext cx="8138160" cy="1133856"/>
          </a:xfrm>
        </p:spPr>
        <p:txBody>
          <a:bodyPr/>
          <a:lstStyle/>
          <a:p>
            <a:r>
              <a:rPr lang="en-US" sz="2400" dirty="0"/>
              <a:t>Courant Math 2799.001 </a:t>
            </a:r>
          </a:p>
          <a:p>
            <a:r>
              <a:rPr lang="en-US" sz="2400" dirty="0"/>
              <a:t>Modeling &amp; Risk </a:t>
            </a:r>
            <a:r>
              <a:rPr lang="en-US" sz="2400" dirty="0" err="1"/>
              <a:t>Mgt</a:t>
            </a:r>
            <a:r>
              <a:rPr lang="en-US" sz="2400" dirty="0"/>
              <a:t> of Bonds &amp; Securitized Products</a:t>
            </a:r>
          </a:p>
        </p:txBody>
      </p:sp>
      <p:sp>
        <p:nvSpPr>
          <p:cNvPr id="7" name="FntPageTxtBox"/>
          <p:cNvSpPr>
            <a:spLocks noGrp="1"/>
          </p:cNvSpPr>
          <p:nvPr>
            <p:ph type="body" sz="quarter" idx="13"/>
          </p:nvPr>
        </p:nvSpPr>
        <p:spPr>
          <a:xfrm>
            <a:off x="457200" y="4096512"/>
            <a:ext cx="8138160" cy="230428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B0F0"/>
                </a:solidFill>
              </a:rPr>
              <a:t>Lecture 1: Dimensions of Risk, Intro, Whole Loan Mortgages</a:t>
            </a:r>
            <a:endParaRPr lang="en-US" dirty="0">
              <a:solidFill>
                <a:srgbClr val="FFC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B0F0"/>
                </a:solidFill>
              </a:rPr>
              <a:t>March 25, 2024</a:t>
            </a:r>
          </a:p>
          <a:p>
            <a:pPr>
              <a:lnSpc>
                <a:spcPct val="110000"/>
              </a:lnSpc>
            </a:pPr>
            <a:r>
              <a:rPr lang="en-US" sz="1400" b="0" dirty="0"/>
              <a:t>Prof: Rodney Sunada-Wong rsw8@nyu.edu </a:t>
            </a:r>
          </a:p>
          <a:p>
            <a:pPr>
              <a:lnSpc>
                <a:spcPct val="110000"/>
              </a:lnSpc>
            </a:pPr>
            <a:r>
              <a:rPr lang="en-US" sz="1400" b="0" dirty="0"/>
              <a:t>TA: Edison Lee el2700@nyu.edu  </a:t>
            </a:r>
          </a:p>
          <a:p>
            <a:pPr>
              <a:lnSpc>
                <a:spcPct val="110000"/>
              </a:lnSpc>
            </a:pPr>
            <a:endParaRPr lang="en-US" sz="1400" b="0" dirty="0"/>
          </a:p>
          <a:p>
            <a:pPr>
              <a:lnSpc>
                <a:spcPct val="110000"/>
              </a:lnSpc>
            </a:pPr>
            <a:endParaRPr lang="en-US" sz="1400" b="0" dirty="0"/>
          </a:p>
          <a:p>
            <a:pPr>
              <a:lnSpc>
                <a:spcPct val="110000"/>
              </a:lnSpc>
            </a:pP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4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B476E-BBBD-7840-BF8A-7F903830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2874010"/>
            <a:ext cx="5263559" cy="3163968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rgbClr val="8C8C8C"/>
                </a:solidFill>
              </a:rPr>
              <a:t>Treasury yield curve history </a:t>
            </a:r>
            <a:r>
              <a:rPr lang="en-US" b="0" dirty="0">
                <a:solidFill>
                  <a:srgbClr val="C00000"/>
                </a:solidFill>
              </a:rPr>
              <a:t>2024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991343" y="822960"/>
            <a:ext cx="7161315" cy="1417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/>
              <a:t>Right now Fed Funds target is 5.25-5.5%.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/>
              <a:t>The Treasury yield curve has been inverted for several months.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/>
              <a:t>Inversion occurs infrequently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/>
              <a:t>Is a signal that the market expects a recession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/>
              <a:t>Is a signal that the market expects the FRB to cut rates in the future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97480" y="3246120"/>
            <a:ext cx="2057400" cy="100584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441327" y="6492240"/>
            <a:ext cx="7368265" cy="43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>
            <a:spAutoFit/>
          </a:bodyPr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 sz="2400">
                <a:solidFill>
                  <a:srgbClr val="00FF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50000"/>
              </a:spcBef>
              <a:buSzPct val="120000"/>
              <a:buFont typeface="Wingdings" pitchFamily="2" charset="2"/>
              <a:buChar char="Ø"/>
              <a:defRPr sz="2000" b="1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  <a:defRPr b="1">
                <a:solidFill>
                  <a:srgbClr val="FF3300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50000"/>
              </a:spcBef>
              <a:buSzPct val="89000"/>
              <a:buFont typeface="Wingdings" pitchFamily="2" charset="2"/>
              <a:buChar char="ü"/>
              <a:defRPr sz="1600">
                <a:solidFill>
                  <a:srgbClr val="FF00FF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50000"/>
              </a:spcBef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dirty="0">
                <a:solidFill>
                  <a:schemeClr val="tx1"/>
                </a:solidFill>
              </a:rPr>
              <a:t>Source: </a:t>
            </a:r>
            <a:r>
              <a:rPr lang="en-US" altLang="en-US" sz="1100" dirty="0">
                <a:solidFill>
                  <a:schemeClr val="tx1"/>
                </a:solidFill>
                <a:hlinkClick r:id="rId4"/>
              </a:rPr>
              <a:t>https://www.treasury.gov/resource-center/data-chart-center/interest-rates/Pages/TextView.aspx?data=yield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 “US Treasury Yield History and Recessions </a:t>
            </a:r>
            <a:r>
              <a:rPr lang="en-US" alt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YYYYMM.xls</a:t>
            </a: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Columbia directory”</a:t>
            </a:r>
          </a:p>
        </p:txBody>
      </p:sp>
    </p:spTree>
    <p:extLst>
      <p:ext uri="{BB962C8B-B14F-4D97-AF65-F5344CB8AC3E}">
        <p14:creationId xmlns:p14="http://schemas.microsoft.com/office/powerpoint/2010/main" val="29463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5B64F1-09E2-1E4F-A326-5D4948B3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011680"/>
            <a:ext cx="8493431" cy="4526280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When markets become ”risk-off”, there is a flight to quality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73152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>
                <a:solidFill>
                  <a:schemeClr val="accent6"/>
                </a:solidFill>
              </a:rPr>
              <a:t>In March 2020, 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accent6"/>
                </a:solidFill>
              </a:rPr>
              <a:t>as equities fell </a:t>
            </a:r>
            <a:r>
              <a:rPr lang="en-US" altLang="en-US" sz="1600" dirty="0">
                <a:solidFill>
                  <a:srgbClr val="7030A0"/>
                </a:solidFill>
              </a:rPr>
              <a:t>{^</a:t>
            </a:r>
            <a:r>
              <a:rPr lang="en-US" altLang="en-US" sz="1600" b="0" dirty="0">
                <a:solidFill>
                  <a:srgbClr val="7030A0"/>
                </a:solidFill>
              </a:rPr>
              <a:t>GSPC: S&amp;P500}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accent6"/>
                </a:solidFill>
              </a:rPr>
              <a:t>high yield bond prices fell </a:t>
            </a:r>
            <a:r>
              <a:rPr lang="en-US" altLang="en-US" sz="1600" dirty="0">
                <a:solidFill>
                  <a:srgbClr val="00B0F0"/>
                </a:solidFill>
              </a:rPr>
              <a:t>{HYG</a:t>
            </a:r>
            <a:r>
              <a:rPr lang="en-US" altLang="en-US" sz="1600" b="0" dirty="0">
                <a:solidFill>
                  <a:srgbClr val="00B0F0"/>
                </a:solidFill>
              </a:rPr>
              <a:t>: iShares </a:t>
            </a:r>
            <a:r>
              <a:rPr lang="en-US" altLang="en-US" sz="1600" b="0" dirty="0" err="1">
                <a:solidFill>
                  <a:srgbClr val="00B0F0"/>
                </a:solidFill>
              </a:rPr>
              <a:t>iBoxx</a:t>
            </a:r>
            <a:r>
              <a:rPr lang="en-US" altLang="en-US" sz="1600" b="0" dirty="0">
                <a:solidFill>
                  <a:srgbClr val="00B0F0"/>
                </a:solidFill>
              </a:rPr>
              <a:t> High Yield Corporate Bond ETF}</a:t>
            </a:r>
            <a:endParaRPr lang="en-US" altLang="en-US" sz="1600" dirty="0">
              <a:solidFill>
                <a:srgbClr val="00B0F0"/>
              </a:solidFill>
            </a:endParaRP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chemeClr val="accent6"/>
                </a:solidFill>
              </a:rPr>
              <a:t>and Treasuries rallied </a:t>
            </a:r>
            <a:r>
              <a:rPr lang="en-US" altLang="en-US" sz="1600" dirty="0">
                <a:solidFill>
                  <a:srgbClr val="FF00FF"/>
                </a:solidFill>
              </a:rPr>
              <a:t>{TLH</a:t>
            </a:r>
            <a:r>
              <a:rPr lang="en-US" altLang="en-US" sz="1600" b="0" dirty="0">
                <a:solidFill>
                  <a:srgbClr val="FF00FF"/>
                </a:solidFill>
              </a:rPr>
              <a:t>: iShares 10-20 year Treasury ETF}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06219-411D-0746-B0D9-9C280709C156}"/>
              </a:ext>
            </a:extLst>
          </p:cNvPr>
          <p:cNvCxnSpPr/>
          <p:nvPr/>
        </p:nvCxnSpPr>
        <p:spPr>
          <a:xfrm>
            <a:off x="6629400" y="3992078"/>
            <a:ext cx="1097280" cy="155448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D61FFE-2E21-F744-9008-E3EE6E58443C}"/>
              </a:ext>
            </a:extLst>
          </p:cNvPr>
          <p:cNvCxnSpPr>
            <a:cxnSpLocks/>
          </p:cNvCxnSpPr>
          <p:nvPr/>
        </p:nvCxnSpPr>
        <p:spPr>
          <a:xfrm flipV="1">
            <a:off x="7086600" y="2475698"/>
            <a:ext cx="1004251" cy="1044742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54029FF-2E02-2B49-9556-7DACFA279E95}"/>
              </a:ext>
            </a:extLst>
          </p:cNvPr>
          <p:cNvSpPr/>
          <p:nvPr/>
        </p:nvSpPr>
        <p:spPr>
          <a:xfrm>
            <a:off x="365760" y="6263640"/>
            <a:ext cx="813816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52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But sometimes the Markets behave strangely!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73152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>
                <a:solidFill>
                  <a:schemeClr val="accent6"/>
                </a:solidFill>
              </a:rPr>
              <a:t>The behavior through March 9</a:t>
            </a:r>
            <a:r>
              <a:rPr lang="en-US" altLang="en-US" sz="1600" b="0" baseline="30000" dirty="0">
                <a:solidFill>
                  <a:schemeClr val="accent6"/>
                </a:solidFill>
              </a:rPr>
              <a:t>th</a:t>
            </a:r>
            <a:r>
              <a:rPr lang="en-US" altLang="en-US" sz="1600" b="0" dirty="0">
                <a:solidFill>
                  <a:schemeClr val="accent6"/>
                </a:solidFill>
              </a:rPr>
              <a:t> </a:t>
            </a:r>
            <a:r>
              <a:rPr lang="en-US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en-US" altLang="en-US" sz="1600" b="0" dirty="0">
                <a:solidFill>
                  <a:srgbClr val="FFC000"/>
                </a:solidFill>
              </a:rPr>
              <a:t> </a:t>
            </a:r>
            <a:r>
              <a:rPr lang="en-US" altLang="en-US" sz="1600" b="0" dirty="0">
                <a:solidFill>
                  <a:schemeClr val="accent6"/>
                </a:solidFill>
              </a:rPr>
              <a:t>seems to follow our expectations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>
              <a:solidFill>
                <a:schemeClr val="accent6"/>
              </a:solidFill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>
                <a:solidFill>
                  <a:schemeClr val="accent6"/>
                </a:solidFill>
              </a:rPr>
              <a:t>But what happened from March 9</a:t>
            </a:r>
            <a:r>
              <a:rPr lang="en-US" altLang="en-US" sz="1600" b="0" baseline="30000" dirty="0">
                <a:solidFill>
                  <a:schemeClr val="accent6"/>
                </a:solidFill>
              </a:rPr>
              <a:t>th</a:t>
            </a:r>
            <a:r>
              <a:rPr lang="en-US" altLang="en-US" sz="1600" b="0" dirty="0">
                <a:solidFill>
                  <a:schemeClr val="accent6"/>
                </a:solidFill>
              </a:rPr>
              <a:t> to March 18</a:t>
            </a:r>
            <a:r>
              <a:rPr lang="en-US" altLang="en-US" sz="1600" b="0" baseline="30000" dirty="0">
                <a:solidFill>
                  <a:schemeClr val="accent6"/>
                </a:solidFill>
              </a:rPr>
              <a:t>th</a:t>
            </a:r>
            <a:r>
              <a:rPr lang="en-US" altLang="en-US" sz="1600" b="0" dirty="0">
                <a:solidFill>
                  <a:schemeClr val="accent6"/>
                </a:solidFill>
              </a:rPr>
              <a:t>?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16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1143-47BF-F044-8AE0-E8EFA106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5" y="1854370"/>
            <a:ext cx="8390526" cy="4454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F9D51-2B97-6942-8FEB-22E16F4C171F}"/>
              </a:ext>
            </a:extLst>
          </p:cNvPr>
          <p:cNvCxnSpPr>
            <a:cxnSpLocks/>
          </p:cNvCxnSpPr>
          <p:nvPr/>
        </p:nvCxnSpPr>
        <p:spPr>
          <a:xfrm flipV="1">
            <a:off x="640080" y="1965960"/>
            <a:ext cx="3429000" cy="96012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F8034-05B4-F94D-93E9-2D5A16EDB807}"/>
              </a:ext>
            </a:extLst>
          </p:cNvPr>
          <p:cNvCxnSpPr>
            <a:cxnSpLocks/>
          </p:cNvCxnSpPr>
          <p:nvPr/>
        </p:nvCxnSpPr>
        <p:spPr>
          <a:xfrm>
            <a:off x="524875" y="3317411"/>
            <a:ext cx="3544205" cy="1346029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F960B7-3336-6648-B7C1-1D29EFA1C804}"/>
              </a:ext>
            </a:extLst>
          </p:cNvPr>
          <p:cNvCxnSpPr>
            <a:cxnSpLocks/>
          </p:cNvCxnSpPr>
          <p:nvPr/>
        </p:nvCxnSpPr>
        <p:spPr>
          <a:xfrm>
            <a:off x="4251960" y="4669675"/>
            <a:ext cx="2194560" cy="999605"/>
          </a:xfrm>
          <a:prstGeom prst="straightConnector1">
            <a:avLst/>
          </a:prstGeom>
          <a:ln w="22225">
            <a:solidFill>
              <a:srgbClr val="B4425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945FC5-2647-FF45-A1A6-7C26734A2290}"/>
              </a:ext>
            </a:extLst>
          </p:cNvPr>
          <p:cNvCxnSpPr>
            <a:cxnSpLocks/>
          </p:cNvCxnSpPr>
          <p:nvPr/>
        </p:nvCxnSpPr>
        <p:spPr>
          <a:xfrm>
            <a:off x="4139420" y="2194560"/>
            <a:ext cx="2194560" cy="999605"/>
          </a:xfrm>
          <a:prstGeom prst="straightConnector1">
            <a:avLst/>
          </a:prstGeom>
          <a:ln w="22225">
            <a:solidFill>
              <a:srgbClr val="B4425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5997BB-4927-3E40-B658-034BE096BF16}"/>
              </a:ext>
            </a:extLst>
          </p:cNvPr>
          <p:cNvSpPr txBox="1"/>
          <p:nvPr/>
        </p:nvSpPr>
        <p:spPr>
          <a:xfrm>
            <a:off x="5669280" y="1188720"/>
            <a:ext cx="214884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Breakout rooms</a:t>
            </a:r>
          </a:p>
        </p:txBody>
      </p:sp>
    </p:spTree>
    <p:extLst>
      <p:ext uri="{BB962C8B-B14F-4D97-AF65-F5344CB8AC3E}">
        <p14:creationId xmlns:p14="http://schemas.microsoft.com/office/powerpoint/2010/main" val="26109942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The Cash-Futures Basis Trade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73152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When asset managers want to “go-long” ”interest rates” (i.e. be long bonds), 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they sometimes do this by buying futures on Treasury bonds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Instead of buying the Treasury bonds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Why? Because they don’t have to fund the purchase of the bonds, and can instead just post margin when buying T-Bond futures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Because asset managers have bought the futures, they trade “rich” (i.e. at a higher price) versus the futures.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When that happens, hedge funds then execute the “Cash-Futures” Basis trade where 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they buy the bonds and sell the futures, 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and wait for the two to converge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16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AF81E5-ED24-8940-B6E1-B445EA2990EA}"/>
              </a:ext>
            </a:extLst>
          </p:cNvPr>
          <p:cNvSpPr/>
          <p:nvPr/>
        </p:nvSpPr>
        <p:spPr>
          <a:xfrm>
            <a:off x="436179" y="6520339"/>
            <a:ext cx="7635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" pitchFamily="2" charset="0"/>
                <a:hlinkClick r:id="rId2"/>
              </a:rPr>
              <a:t>https://www.federalreserve.gov/econres/notes/feds-notes/quantifying-treasury-cash-futures-basis-trades-20240308.html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8327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The Cash-Futures Basis Trade (cont’d)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73152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To summarize: some hedge funds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are long bonds and are short the futures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The problem was that in March 2020, Hedge funds were losing on a variety of positions and so they had to meet margin calls. 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One of the ways to generate cash to meet margin calls is to sell Treasuries, because they are very liquid!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But, if enough Treasuries are sold, Treasury prices may fall, and the Cash-Futures basis trade could “go upside down”, and so hedge funds may liquidate the entire position, which exacerbates the decline in Treasury prices.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AF81E5-ED24-8940-B6E1-B445EA2990EA}"/>
              </a:ext>
            </a:extLst>
          </p:cNvPr>
          <p:cNvSpPr/>
          <p:nvPr/>
        </p:nvSpPr>
        <p:spPr>
          <a:xfrm>
            <a:off x="436179" y="6520339"/>
            <a:ext cx="7635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" pitchFamily="2" charset="0"/>
                <a:hlinkClick r:id="rId2"/>
              </a:rPr>
              <a:t>https://www.federalreserve.gov/econres/notes/feds-notes/quantifying-treasury-cash-futures-basis-trades-20240308.html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1B6BC-1AF9-504A-B250-4F5A360D3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" y="1280160"/>
            <a:ext cx="7178040" cy="283161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7823DE-CBC1-F242-8FEA-6F07B3CA1EDE}"/>
              </a:ext>
            </a:extLst>
          </p:cNvPr>
          <p:cNvSpPr/>
          <p:nvPr/>
        </p:nvSpPr>
        <p:spPr>
          <a:xfrm>
            <a:off x="4048059" y="2423160"/>
            <a:ext cx="411480" cy="989922"/>
          </a:xfrm>
          <a:prstGeom prst="roundRect">
            <a:avLst/>
          </a:prstGeom>
          <a:noFill/>
          <a:ln w="349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550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What is a mortgage?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A loan from a lender (usually a bank) to a borrower, where the loan is collateralized by the borrower’s home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If the borrower defaults (stops paying back interest and principal), the lender repossesses the home and sells it*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Question: what are the risks associated with a mortgage?</a:t>
            </a:r>
          </a:p>
        </p:txBody>
      </p:sp>
      <p:sp>
        <p:nvSpPr>
          <p:cNvPr id="13317" name="Content Placeholder 2"/>
          <p:cNvSpPr txBox="1">
            <a:spLocks/>
          </p:cNvSpPr>
          <p:nvPr/>
        </p:nvSpPr>
        <p:spPr bwMode="auto">
          <a:xfrm>
            <a:off x="457200" y="624840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sz="1400"/>
              <a:t>* This is a simplified explanation of a complex process, which varies from state to state based on state laws.</a:t>
            </a:r>
          </a:p>
        </p:txBody>
      </p:sp>
      <p:sp>
        <p:nvSpPr>
          <p:cNvPr id="13318" name="Content Placeholder 2"/>
          <p:cNvSpPr txBox="1">
            <a:spLocks/>
          </p:cNvSpPr>
          <p:nvPr/>
        </p:nvSpPr>
        <p:spPr bwMode="auto">
          <a:xfrm>
            <a:off x="457200" y="2138363"/>
            <a:ext cx="4800600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 dirty="0"/>
              <a:t>At the time the borrower buys a home, the bank will lend an amount less than the price of the home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 dirty="0"/>
              <a:t>To buy the home, the borrower has to contribute  a “down payment”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791325" y="2057400"/>
            <a:ext cx="600075" cy="3905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91325" y="2481263"/>
            <a:ext cx="600075" cy="1481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3321" name="TextBox 1"/>
          <p:cNvSpPr txBox="1">
            <a:spLocks noChangeArrowheads="1"/>
          </p:cNvSpPr>
          <p:nvPr/>
        </p:nvSpPr>
        <p:spPr bwMode="auto">
          <a:xfrm>
            <a:off x="7551738" y="1981200"/>
            <a:ext cx="1298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Down payment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from borrower</a:t>
            </a:r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7600950" y="2971800"/>
            <a:ext cx="933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Mortgage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from bank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467600" y="2481263"/>
            <a:ext cx="1524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7467600" y="2090738"/>
            <a:ext cx="152400" cy="3476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Brace 12"/>
          <p:cNvSpPr/>
          <p:nvPr/>
        </p:nvSpPr>
        <p:spPr>
          <a:xfrm flipH="1">
            <a:off x="5867400" y="2057400"/>
            <a:ext cx="161925" cy="1947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26" name="TextBox 13"/>
          <p:cNvSpPr txBox="1">
            <a:spLocks noChangeArrowheads="1"/>
          </p:cNvSpPr>
          <p:nvPr/>
        </p:nvSpPr>
        <p:spPr bwMode="auto">
          <a:xfrm>
            <a:off x="5257800" y="2752725"/>
            <a:ext cx="68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House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price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0" y="2057400"/>
            <a:ext cx="600075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2737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Risk#1: Credit Risk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6019800" cy="5334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The lender takes on credit risk, a function of</a:t>
            </a:r>
          </a:p>
          <a:p>
            <a:pPr lvl="2"/>
            <a:r>
              <a:rPr lang="en-US" altLang="en-US" dirty="0"/>
              <a:t>Ability of lender to pay back the loan</a:t>
            </a:r>
          </a:p>
          <a:p>
            <a:pPr lvl="2"/>
            <a:r>
              <a:rPr lang="en-US" altLang="en-US" dirty="0"/>
              <a:t>Home prices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0863" y="3681413"/>
            <a:ext cx="600075" cy="3905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0863" y="4105275"/>
            <a:ext cx="600075" cy="1481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5538" y="3681413"/>
            <a:ext cx="600075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344" name="TextBox 1"/>
          <p:cNvSpPr txBox="1">
            <a:spLocks noChangeArrowheads="1"/>
          </p:cNvSpPr>
          <p:nvPr/>
        </p:nvSpPr>
        <p:spPr bwMode="auto">
          <a:xfrm>
            <a:off x="1074738" y="3197225"/>
            <a:ext cx="1439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u="sng"/>
              <a:t>Time of Purchase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67525" y="1981200"/>
            <a:ext cx="600075" cy="6953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7525" y="2709863"/>
            <a:ext cx="600075" cy="1481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1981200"/>
            <a:ext cx="600075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67525" y="4950143"/>
            <a:ext cx="600075" cy="1481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2200" y="5150168"/>
            <a:ext cx="600075" cy="1281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cxnSp>
        <p:nvCxnSpPr>
          <p:cNvPr id="8" name="Straight Arrow Connector 7"/>
          <p:cNvCxnSpPr>
            <a:stCxn id="23" idx="0"/>
            <a:endCxn id="11" idx="0"/>
          </p:cNvCxnSpPr>
          <p:nvPr/>
        </p:nvCxnSpPr>
        <p:spPr>
          <a:xfrm flipV="1">
            <a:off x="6472238" y="1981200"/>
            <a:ext cx="0" cy="3048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15"/>
          <p:cNvSpPr txBox="1">
            <a:spLocks noChangeArrowheads="1"/>
          </p:cNvSpPr>
          <p:nvPr/>
        </p:nvSpPr>
        <p:spPr bwMode="auto">
          <a:xfrm rot="-1247518">
            <a:off x="4421188" y="2409825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Home prices rise</a:t>
            </a:r>
          </a:p>
        </p:txBody>
      </p:sp>
      <p:cxnSp>
        <p:nvCxnSpPr>
          <p:cNvPr id="19" name="Straight Arrow Connector 18"/>
          <p:cNvCxnSpPr>
            <a:stCxn id="24" idx="0"/>
            <a:endCxn id="14" idx="0"/>
          </p:cNvCxnSpPr>
          <p:nvPr/>
        </p:nvCxnSpPr>
        <p:spPr>
          <a:xfrm>
            <a:off x="6472238" y="4526280"/>
            <a:ext cx="0" cy="6238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3" name="TextBox 19"/>
          <p:cNvSpPr txBox="1">
            <a:spLocks noChangeArrowheads="1"/>
          </p:cNvSpPr>
          <p:nvPr/>
        </p:nvSpPr>
        <p:spPr bwMode="auto">
          <a:xfrm rot="1221370">
            <a:off x="4538663" y="4805363"/>
            <a:ext cx="1855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Home prices fall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2200" y="2286000"/>
            <a:ext cx="600075" cy="1905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72200" y="4526280"/>
            <a:ext cx="600075" cy="1905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356" name="TextBox 24"/>
          <p:cNvSpPr txBox="1">
            <a:spLocks noChangeArrowheads="1"/>
          </p:cNvSpPr>
          <p:nvPr/>
        </p:nvSpPr>
        <p:spPr bwMode="auto">
          <a:xfrm>
            <a:off x="7693025" y="1776413"/>
            <a:ext cx="1025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Borrower’s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“equity”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Increased.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7543800" y="1981200"/>
            <a:ext cx="152400" cy="304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58" name="TextBox 26"/>
          <p:cNvSpPr txBox="1">
            <a:spLocks noChangeArrowheads="1"/>
          </p:cNvSpPr>
          <p:nvPr/>
        </p:nvSpPr>
        <p:spPr bwMode="auto">
          <a:xfrm>
            <a:off x="7772400" y="4297680"/>
            <a:ext cx="12033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Borrower’s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“equity”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is wiped out.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Borrower 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“underwater”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this amount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7525" y="4973955"/>
            <a:ext cx="600075" cy="16192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9" name="Right Brace 28"/>
          <p:cNvSpPr/>
          <p:nvPr/>
        </p:nvSpPr>
        <p:spPr>
          <a:xfrm>
            <a:off x="7543800" y="4511993"/>
            <a:ext cx="152400" cy="3476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Brace 29"/>
          <p:cNvSpPr/>
          <p:nvPr/>
        </p:nvSpPr>
        <p:spPr>
          <a:xfrm>
            <a:off x="7543800" y="4983480"/>
            <a:ext cx="152400" cy="1730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endCxn id="9" idx="0"/>
          </p:cNvCxnSpPr>
          <p:nvPr/>
        </p:nvCxnSpPr>
        <p:spPr>
          <a:xfrm flipV="1">
            <a:off x="7167563" y="1981200"/>
            <a:ext cx="0" cy="3048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0"/>
          </p:cNvCxnSpPr>
          <p:nvPr/>
        </p:nvCxnSpPr>
        <p:spPr>
          <a:xfrm>
            <a:off x="7167563" y="4526280"/>
            <a:ext cx="0" cy="423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4" name="TextBox 41"/>
          <p:cNvSpPr txBox="1">
            <a:spLocks noChangeArrowheads="1"/>
          </p:cNvSpPr>
          <p:nvPr/>
        </p:nvSpPr>
        <p:spPr bwMode="auto">
          <a:xfrm>
            <a:off x="2667000" y="3276600"/>
            <a:ext cx="18192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Down payment 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The amount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“equity” the borrower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has in this transaction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at time of purchase</a:t>
            </a:r>
          </a:p>
        </p:txBody>
      </p:sp>
      <p:sp>
        <p:nvSpPr>
          <p:cNvPr id="43" name="Right Brace 42"/>
          <p:cNvSpPr/>
          <p:nvPr/>
        </p:nvSpPr>
        <p:spPr>
          <a:xfrm>
            <a:off x="2514600" y="3671888"/>
            <a:ext cx="152400" cy="3476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1119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/>
              <a:t>Risk#1: Credit Risk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4864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1950 - </a:t>
            </a:r>
            <a:r>
              <a:rPr lang="en-US" altLang="en-US" b="0" dirty="0">
                <a:solidFill>
                  <a:schemeClr val="accent4"/>
                </a:solidFill>
              </a:rPr>
              <a:t>June 2006</a:t>
            </a:r>
            <a:r>
              <a:rPr lang="en-US" altLang="en-US" b="0" dirty="0"/>
              <a:t>: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Question: how much risk does bank take if borrower buys $1mm home June 2006. Two cases:</a:t>
            </a:r>
          </a:p>
          <a:p>
            <a:pPr lvl="2">
              <a:defRPr/>
            </a:pPr>
            <a:r>
              <a:rPr lang="en-US" altLang="en-US" dirty="0"/>
              <a:t>requires 30% down payment ($300,000 down, $700,000 loan)</a:t>
            </a:r>
          </a:p>
          <a:p>
            <a:pPr lvl="2">
              <a:defRPr/>
            </a:pPr>
            <a:r>
              <a:rPr lang="en-US" altLang="en-US" dirty="0"/>
              <a:t>requires 3% ($30,000 down, $970,000 loan)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6564313" y="4267200"/>
            <a:ext cx="219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Source: Robert J. Shiller</a:t>
            </a:r>
          </a:p>
        </p:txBody>
      </p:sp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3" y="838200"/>
            <a:ext cx="552608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TextBox 1"/>
          <p:cNvSpPr txBox="1">
            <a:spLocks noChangeArrowheads="1"/>
          </p:cNvSpPr>
          <p:nvPr/>
        </p:nvSpPr>
        <p:spPr bwMode="auto">
          <a:xfrm>
            <a:off x="533400" y="6504305"/>
            <a:ext cx="32191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/>
              <a:t>Source: </a:t>
            </a:r>
            <a:r>
              <a:rPr lang="en-US" altLang="en-US" sz="1100" dirty="0">
                <a:hlinkClick r:id="rId3"/>
              </a:rPr>
              <a:t>http://www.econ.yale.edu/~shiller/data.htm</a:t>
            </a:r>
            <a:endParaRPr lang="en-US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ED84-9EE3-1F4C-BCC7-A912401EAB61}"/>
              </a:ext>
            </a:extLst>
          </p:cNvPr>
          <p:cNvSpPr txBox="1"/>
          <p:nvPr/>
        </p:nvSpPr>
        <p:spPr>
          <a:xfrm>
            <a:off x="3977640" y="6627614"/>
            <a:ext cx="45567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Prof’s Spreadsheet: Robert Shiller Home Price History 202403.xlsx</a:t>
            </a:r>
          </a:p>
        </p:txBody>
      </p:sp>
    </p:spTree>
    <p:extLst>
      <p:ext uri="{BB962C8B-B14F-4D97-AF65-F5344CB8AC3E}">
        <p14:creationId xmlns:p14="http://schemas.microsoft.com/office/powerpoint/2010/main" val="142903353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/>
              <a:t>Risk#1: Credit Risk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49530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1950 – </a:t>
            </a:r>
            <a:r>
              <a:rPr lang="en-US" altLang="en-US" dirty="0">
                <a:solidFill>
                  <a:schemeClr val="accent4"/>
                </a:solidFill>
              </a:rPr>
              <a:t>Feb 2012</a:t>
            </a:r>
            <a:r>
              <a:rPr lang="en-US" altLang="en-US" b="0" dirty="0"/>
              <a:t>: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en-US" altLang="en-US" dirty="0"/>
              <a:t>30% down: </a:t>
            </a:r>
            <a:r>
              <a:rPr lang="en-US" altLang="en-US" dirty="0">
                <a:solidFill>
                  <a:srgbClr val="00B050"/>
                </a:solidFill>
              </a:rPr>
              <a:t>$  26,000 positive equity </a:t>
            </a:r>
            <a:r>
              <a:rPr lang="en-US" altLang="en-US" sz="1600" dirty="0"/>
              <a:t>(= $1,000,000*(1 - 27.4%) - $700,000)</a:t>
            </a:r>
          </a:p>
          <a:p>
            <a:pPr lvl="2">
              <a:buFont typeface="Wingdings" panose="05000000000000000000" pitchFamily="2" charset="2"/>
              <a:buChar char="Ø"/>
              <a:defRPr/>
            </a:pPr>
            <a:r>
              <a:rPr lang="en-US" altLang="en-US" dirty="0"/>
              <a:t>3% down:   </a:t>
            </a:r>
            <a:r>
              <a:rPr lang="en-US" altLang="en-US" dirty="0">
                <a:solidFill>
                  <a:srgbClr val="FF0000"/>
                </a:solidFill>
              </a:rPr>
              <a:t>$244,000 underwater      </a:t>
            </a:r>
            <a:r>
              <a:rPr lang="en-US" altLang="en-US" sz="1600" dirty="0"/>
              <a:t>(= $1,000,000*(1 - 27.4%) - $970,000)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6564313" y="4572000"/>
            <a:ext cx="219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Source: Robert J. Shiller</a:t>
            </a:r>
          </a:p>
        </p:txBody>
      </p:sp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43000"/>
            <a:ext cx="5562600" cy="37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8077200" y="1447800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8153400" y="1673225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-27.4%</a:t>
            </a:r>
          </a:p>
        </p:txBody>
      </p:sp>
      <p:sp>
        <p:nvSpPr>
          <p:cNvPr id="16393" name="TextBox 8"/>
          <p:cNvSpPr txBox="1">
            <a:spLocks noChangeArrowheads="1"/>
          </p:cNvSpPr>
          <p:nvPr/>
        </p:nvSpPr>
        <p:spPr bwMode="auto">
          <a:xfrm>
            <a:off x="533400" y="6477000"/>
            <a:ext cx="32191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/>
              <a:t>Source: </a:t>
            </a:r>
            <a:r>
              <a:rPr lang="en-US" altLang="en-US" sz="1100" dirty="0">
                <a:hlinkClick r:id="rId3"/>
              </a:rPr>
              <a:t>http://www.econ.yale.edu/~shiller/data.htm</a:t>
            </a:r>
            <a:endParaRPr lang="en-US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19F30-7BCC-E544-B2CF-B4F67A82EEA7}"/>
              </a:ext>
            </a:extLst>
          </p:cNvPr>
          <p:cNvSpPr txBox="1"/>
          <p:nvPr/>
        </p:nvSpPr>
        <p:spPr>
          <a:xfrm>
            <a:off x="3977640" y="6627614"/>
            <a:ext cx="45567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Prof’s Spreadsheet: Robert Shiller Home Price History 202403.xlsx</a:t>
            </a:r>
          </a:p>
        </p:txBody>
      </p:sp>
    </p:spTree>
    <p:extLst>
      <p:ext uri="{BB962C8B-B14F-4D97-AF65-F5344CB8AC3E}">
        <p14:creationId xmlns:p14="http://schemas.microsoft.com/office/powerpoint/2010/main" val="26907514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1B86D-0094-2D49-8CB9-B6CE3270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0" y="3462020"/>
            <a:ext cx="45720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88229-C043-4640-AAF4-D1D8FB10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89280"/>
            <a:ext cx="5041900" cy="2794000"/>
          </a:xfrm>
          <a:prstGeom prst="rect">
            <a:avLst/>
          </a:prstGeom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/>
              <a:t>Risk#1: Credit Risk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3276600" cy="534924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As of </a:t>
            </a:r>
            <a:r>
              <a:rPr lang="en-US" altLang="en-US" b="0" dirty="0">
                <a:solidFill>
                  <a:schemeClr val="accent2"/>
                </a:solidFill>
              </a:rPr>
              <a:t>Sept 2023</a:t>
            </a:r>
            <a:r>
              <a:rPr lang="en-US" altLang="en-US" b="0" dirty="0"/>
              <a:t>, nominal home prices have more than recovered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But looking at nominal prices over long periods of time is misleading.  It’s important to adjust for inflation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As of 2023, home prices had recovered on an inflation-adjusted basis. 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335713" y="6184265"/>
            <a:ext cx="219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Source: Robert J. Shiller</a:t>
            </a:r>
          </a:p>
        </p:txBody>
      </p:sp>
      <p:sp>
        <p:nvSpPr>
          <p:cNvPr id="17422" name="TextBox 14"/>
          <p:cNvSpPr txBox="1">
            <a:spLocks noChangeArrowheads="1"/>
          </p:cNvSpPr>
          <p:nvPr/>
        </p:nvSpPr>
        <p:spPr bwMode="auto">
          <a:xfrm>
            <a:off x="274320" y="6492240"/>
            <a:ext cx="32191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/>
              <a:t>Source: </a:t>
            </a:r>
            <a:r>
              <a:rPr lang="en-US" altLang="en-US" sz="1100" dirty="0">
                <a:hlinkClick r:id="rId4"/>
              </a:rPr>
              <a:t>http://www.econ.yale.edu/~shiller/data.htm</a:t>
            </a:r>
            <a:endParaRPr lang="en-US" altLang="en-US" sz="11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/>
              <a:t>	Fig3-1.xls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6697B6-B7A6-7447-95B4-119CEE722A6E}"/>
              </a:ext>
            </a:extLst>
          </p:cNvPr>
          <p:cNvCxnSpPr>
            <a:cxnSpLocks/>
          </p:cNvCxnSpPr>
          <p:nvPr/>
        </p:nvCxnSpPr>
        <p:spPr>
          <a:xfrm>
            <a:off x="7467600" y="1943276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951C78-7597-F34E-920C-3CDCCE360F87}"/>
              </a:ext>
            </a:extLst>
          </p:cNvPr>
          <p:cNvCxnSpPr>
            <a:cxnSpLocks/>
          </p:cNvCxnSpPr>
          <p:nvPr/>
        </p:nvCxnSpPr>
        <p:spPr>
          <a:xfrm>
            <a:off x="7498080" y="4343400"/>
            <a:ext cx="77724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4C3105-A200-C24F-98B6-028BC846F020}"/>
              </a:ext>
            </a:extLst>
          </p:cNvPr>
          <p:cNvSpPr txBox="1"/>
          <p:nvPr/>
        </p:nvSpPr>
        <p:spPr>
          <a:xfrm>
            <a:off x="3977640" y="6627614"/>
            <a:ext cx="45567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Prof’s Spreadsheet: Robert Shiller Home Price History 202403.xlsx</a:t>
            </a:r>
          </a:p>
        </p:txBody>
      </p:sp>
    </p:spTree>
    <p:extLst>
      <p:ext uri="{BB962C8B-B14F-4D97-AF65-F5344CB8AC3E}">
        <p14:creationId xmlns:p14="http://schemas.microsoft.com/office/powerpoint/2010/main" val="8375043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/>
              <a:t>Topics</a:t>
            </a:r>
            <a:endParaRPr lang="en-US" altLang="en-US" sz="1400" b="1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Your Experiences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Dimensions of Risk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Some history 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recessions, the Federal Reserve, and the Yield Curve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The Futures-Cash basis Trade</a:t>
            </a: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What is a mortgage?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Risk#1: Credit Risk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Mortgage-Backed Securities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U.S. Fixed Income securities markets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Mortgage Loan Basics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Risk#2a: Interest Rate Risk (bond duration and convexity)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Risk#2b: Prepayment Risk</a:t>
            </a:r>
            <a:endParaRPr lang="en-US" altLang="en-US" i="1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Homework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b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/>
              <a:t>APPENDIX</a:t>
            </a:r>
            <a:r>
              <a:rPr lang="en-US" altLang="en-US" b="0" dirty="0"/>
              <a:t>: History</a:t>
            </a:r>
          </a:p>
        </p:txBody>
      </p:sp>
    </p:spTree>
    <p:extLst>
      <p:ext uri="{BB962C8B-B14F-4D97-AF65-F5344CB8AC3E}">
        <p14:creationId xmlns:p14="http://schemas.microsoft.com/office/powerpoint/2010/main" val="447855344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/>
              <a:t>Risk#1: Credit Risk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955280" cy="1341121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Prices tend to track inflation over long periods of time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The Great Depression led to the creation of GSE’s</a:t>
            </a:r>
          </a:p>
        </p:txBody>
      </p:sp>
      <p:pic>
        <p:nvPicPr>
          <p:cNvPr id="17414" name="Picture 2" descr="http://home.comcast.net/%7Emarkthoma/Graphics/shiller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891952"/>
            <a:ext cx="6766560" cy="454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335713" y="6184265"/>
            <a:ext cx="219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Source: Robert J. Shiller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06440" y="3474720"/>
            <a:ext cx="1208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834640" y="4651549"/>
            <a:ext cx="393192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69769" y="5029200"/>
            <a:ext cx="113188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35040" y="3752200"/>
            <a:ext cx="476250" cy="82296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0080" y="1520408"/>
            <a:ext cx="1874521" cy="3937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22" name="TextBox 14"/>
          <p:cNvSpPr txBox="1">
            <a:spLocks noChangeArrowheads="1"/>
          </p:cNvSpPr>
          <p:nvPr/>
        </p:nvSpPr>
        <p:spPr bwMode="auto">
          <a:xfrm>
            <a:off x="4068763" y="6492240"/>
            <a:ext cx="4029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Source: </a:t>
            </a:r>
            <a:r>
              <a:rPr lang="en-US" altLang="en-US" sz="1400" dirty="0">
                <a:hlinkClick r:id="rId3"/>
              </a:rPr>
              <a:t>http://www.econ.yale.edu/~shiller/data.htm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18658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Reducing Risk#1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dirty="0"/>
              <a:t>Government Sponsored Entities (GSE) reduce the risk for investors in “Agency” securities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dirty="0"/>
              <a:t>For residential mortgages and also commercial mortgages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dirty="0"/>
              <a:t>Three agencies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/>
              <a:t>FNMA (“Fannie Mae”)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/>
              <a:t>FHLMC (“Freddie Mac”)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/>
              <a:t>GNMA (“</a:t>
            </a:r>
            <a:r>
              <a:rPr lang="en-US" altLang="en-US" dirty="0" err="1"/>
              <a:t>GinnieMae</a:t>
            </a:r>
            <a:r>
              <a:rPr lang="en-US" altLang="en-US" dirty="0"/>
              <a:t>”)</a:t>
            </a:r>
            <a:endParaRPr lang="en-US" alt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dirty="0"/>
              <a:t>Created by Acts of Congress to support homeownership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i="1" dirty="0"/>
              <a:t>Replaces borrower credit with Agency credit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0" i="1" dirty="0"/>
              <a:t>How: the agency guarantees the borrowers perform on their mortgages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en-US" sz="1200" b="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en-US" sz="1200" b="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200" b="0" dirty="0"/>
              <a:t>Fannie Mae and Freddie Mac are/were private companies, have implicit Government protection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200" b="0" dirty="0"/>
              <a:t>GNMA is a part of the U.S. Government, and GNMA MBS are backed by the full faith and credit of the U.S. Government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1200" b="0" dirty="0"/>
              <a:t>Fannie Mae and Freddie Mac are also the largest investors in mortgage-backed securities (pass-</a:t>
            </a:r>
            <a:r>
              <a:rPr lang="en-US" altLang="en-US" sz="1200" b="0" dirty="0" err="1"/>
              <a:t>throughs</a:t>
            </a:r>
            <a:r>
              <a:rPr lang="en-US" altLang="en-US" sz="1200" b="0" dirty="0"/>
              <a:t>, CMOs, also residential ABS)</a:t>
            </a:r>
            <a:endParaRPr lang="en-US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333817263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Mortgage-Backed Securities (MBS)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An </a:t>
            </a:r>
            <a:r>
              <a:rPr lang="en-US" altLang="en-US" dirty="0"/>
              <a:t>MBS</a:t>
            </a:r>
            <a:r>
              <a:rPr lang="en-US" altLang="en-US" b="0" dirty="0"/>
              <a:t> is a security that receives cash flows which come from a “pool” of mortgages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From a </a:t>
            </a:r>
            <a:r>
              <a:rPr lang="en-US" altLang="en-US" i="1" dirty="0"/>
              <a:t>credit risk </a:t>
            </a:r>
            <a:r>
              <a:rPr lang="en-US" altLang="en-US" b="0" dirty="0"/>
              <a:t>perspective, there are two major categories: Agency and Non-Agency 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u="sng" dirty="0"/>
              <a:t>Agency</a:t>
            </a:r>
          </a:p>
          <a:p>
            <a:pPr lvl="2">
              <a:defRPr/>
            </a:pPr>
            <a:r>
              <a:rPr lang="en-US" altLang="en-US" i="1" dirty="0"/>
              <a:t>Sponsored by a GSE (</a:t>
            </a:r>
            <a:r>
              <a:rPr lang="en-US" altLang="en-US" dirty="0"/>
              <a:t>GNMA, FNMA or FHLMC) </a:t>
            </a:r>
            <a:endParaRPr lang="en-US" altLang="en-US" i="1" dirty="0"/>
          </a:p>
          <a:p>
            <a:pPr lvl="2">
              <a:defRPr/>
            </a:pPr>
            <a:r>
              <a:rPr lang="en-US" altLang="en-US" i="1" dirty="0"/>
              <a:t>Most Agency MBS, the principal and interest are guaranteed</a:t>
            </a:r>
            <a:endParaRPr lang="en-US" altLang="en-US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en-US" dirty="0"/>
              <a:t>There are also Agency MBS that are </a:t>
            </a:r>
            <a:r>
              <a:rPr lang="en-US" altLang="en-US" i="1" dirty="0"/>
              <a:t>not guaranteed, </a:t>
            </a:r>
            <a:r>
              <a:rPr lang="en-US" altLang="en-US" dirty="0"/>
              <a:t>called </a:t>
            </a:r>
            <a:r>
              <a:rPr lang="en-US" altLang="en-US" i="1" dirty="0"/>
              <a:t>“Credit Retention Securities”</a:t>
            </a:r>
            <a:r>
              <a:rPr lang="en-US" altLang="en-US" dirty="0">
                <a:solidFill>
                  <a:srgbClr val="FF0000"/>
                </a:solidFill>
              </a:rPr>
              <a:t> *</a:t>
            </a:r>
            <a:endParaRPr lang="en-US" altLang="en-US" i="1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u="sng" dirty="0"/>
              <a:t>Non-Agency</a:t>
            </a:r>
          </a:p>
          <a:p>
            <a:pPr lvl="2">
              <a:defRPr/>
            </a:pPr>
            <a:r>
              <a:rPr lang="en-US" altLang="en-US" i="1" dirty="0"/>
              <a:t>Sponsored / structured by a financial institution like Wells Fargo, Bank of America, JPMorgan, Citibank, etc.</a:t>
            </a:r>
            <a:endParaRPr lang="en-US" altLang="en-US" dirty="0">
              <a:solidFill>
                <a:srgbClr val="FF0000"/>
              </a:solidFill>
            </a:endParaRPr>
          </a:p>
          <a:p>
            <a:pPr marL="57150" indent="0" eaLnBrk="1" hangingPunct="1">
              <a:buFont typeface="Arial" charset="0"/>
              <a:buNone/>
              <a:defRPr/>
            </a:pPr>
            <a:endParaRPr lang="en-US" altLang="en-US" sz="1200" b="0" dirty="0"/>
          </a:p>
          <a:p>
            <a:pPr marL="57150" indent="0" eaLnBrk="1" hangingPunct="1">
              <a:buFont typeface="Arial" charset="0"/>
              <a:buNone/>
              <a:defRPr/>
            </a:pPr>
            <a:endParaRPr lang="en-US" altLang="en-US" sz="1200" b="0" dirty="0"/>
          </a:p>
          <a:p>
            <a:pPr marL="57150" indent="0" eaLnBrk="1" hangingPunct="1">
              <a:buFont typeface="Arial" charset="0"/>
              <a:buNone/>
              <a:defRPr/>
            </a:pPr>
            <a:r>
              <a:rPr lang="en-US" altLang="en-US" sz="1200" b="0" dirty="0">
                <a:solidFill>
                  <a:srgbClr val="FF0000"/>
                </a:solidFill>
              </a:rPr>
              <a:t>*</a:t>
            </a:r>
            <a:r>
              <a:rPr lang="en-US" altLang="en-US" sz="1200" b="0" dirty="0"/>
              <a:t> There are loss-sharing securities. CRT’s are a recent innovation, and much smaller amounts of these loss-sharing securities have been issued compared to the amounts of guaranteed securities</a:t>
            </a:r>
          </a:p>
        </p:txBody>
      </p:sp>
    </p:spTree>
    <p:extLst>
      <p:ext uri="{BB962C8B-B14F-4D97-AF65-F5344CB8AC3E}">
        <p14:creationId xmlns:p14="http://schemas.microsoft.com/office/powerpoint/2010/main" val="1278914412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Mortgage-Backed Securities (MBS)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From the perspective of the </a:t>
            </a:r>
            <a:r>
              <a:rPr lang="en-US" altLang="en-US" b="0" i="1" dirty="0"/>
              <a:t>structure </a:t>
            </a:r>
            <a:r>
              <a:rPr lang="en-US" altLang="en-US" b="0" dirty="0"/>
              <a:t>of the MBS: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u="sng" dirty="0"/>
              <a:t>Agency</a:t>
            </a:r>
          </a:p>
          <a:p>
            <a:pPr lvl="2">
              <a:defRPr/>
            </a:pPr>
            <a:r>
              <a:rPr lang="en-US" altLang="en-US" dirty="0"/>
              <a:t>Pass-</a:t>
            </a:r>
            <a:r>
              <a:rPr lang="en-US" altLang="en-US" dirty="0" err="1"/>
              <a:t>Throughs</a:t>
            </a:r>
            <a:endParaRPr lang="en-US" altLang="en-US" dirty="0"/>
          </a:p>
          <a:p>
            <a:pPr lvl="3">
              <a:defRPr/>
            </a:pPr>
            <a:r>
              <a:rPr lang="en-US" altLang="en-US" dirty="0"/>
              <a:t>The most liquid market</a:t>
            </a:r>
          </a:p>
          <a:p>
            <a:pPr lvl="3">
              <a:defRPr/>
            </a:pPr>
            <a:r>
              <a:rPr lang="en-US" altLang="en-US" dirty="0"/>
              <a:t>Simplest structure, just passes the mortgage cash flows through to investors</a:t>
            </a:r>
          </a:p>
          <a:p>
            <a:pPr lvl="2">
              <a:defRPr/>
            </a:pPr>
            <a:r>
              <a:rPr lang="en-US" altLang="en-US" dirty="0"/>
              <a:t>CMOs(Collateral Mortgage Obligations)</a:t>
            </a:r>
          </a:p>
          <a:p>
            <a:pPr lvl="3">
              <a:defRPr/>
            </a:pPr>
            <a:r>
              <a:rPr lang="en-US" altLang="en-US" dirty="0"/>
              <a:t>Structured products backed by Agency pass-</a:t>
            </a:r>
            <a:r>
              <a:rPr lang="en-US" altLang="en-US" dirty="0" err="1"/>
              <a:t>throughs</a:t>
            </a:r>
            <a:endParaRPr lang="en-US" altLang="en-US" dirty="0"/>
          </a:p>
          <a:p>
            <a:pPr lvl="3">
              <a:defRPr/>
            </a:pPr>
            <a:r>
              <a:rPr lang="en-US" altLang="en-US" dirty="0"/>
              <a:t>Redirects prepayment and interest rates risks across various “tranches”</a:t>
            </a:r>
          </a:p>
          <a:p>
            <a:pPr lvl="3">
              <a:defRPr/>
            </a:pPr>
            <a:r>
              <a:rPr lang="en-US" altLang="en-US" dirty="0"/>
              <a:t>The characteristics of CMOs are often tailored to investors’ wishes</a:t>
            </a:r>
          </a:p>
          <a:p>
            <a:pPr marL="57150" indent="0" eaLnBrk="1" hangingPunct="1">
              <a:buFont typeface="Arial" charset="0"/>
              <a:buNone/>
              <a:defRPr/>
            </a:pPr>
            <a:endParaRPr lang="en-US" altLang="en-US" sz="1200" b="0" dirty="0"/>
          </a:p>
          <a:p>
            <a:pPr marL="57150" indent="0" eaLnBrk="1" hangingPunct="1">
              <a:buFont typeface="Arial" charset="0"/>
              <a:buNone/>
              <a:defRPr/>
            </a:pPr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0814368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Agency </a:t>
            </a:r>
            <a:r>
              <a:rPr lang="en-US" altLang="en-US" b="1" dirty="0"/>
              <a:t>Pass-through</a:t>
            </a:r>
            <a:r>
              <a:rPr lang="en-US" altLang="en-US" dirty="0"/>
              <a:t> vs. Agency </a:t>
            </a:r>
            <a:r>
              <a:rPr lang="en-US" altLang="en-US" b="1" dirty="0"/>
              <a:t>CMO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12954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Gather mortgage loans and put them in a trust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The trust issues a liability collateralized by the loans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A CMO slices and dices the cash flows further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533400" y="2857500"/>
            <a:ext cx="1276350" cy="247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Mortgage #1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536575" y="3322638"/>
            <a:ext cx="1273175" cy="266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Mortgage #2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36575" y="3843338"/>
            <a:ext cx="1273175" cy="266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Mortgage #3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536574" y="5448300"/>
            <a:ext cx="1383665" cy="266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Mortgage #10,000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19300" y="3036888"/>
            <a:ext cx="538163" cy="23971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57400" y="3478213"/>
            <a:ext cx="500063" cy="14128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76450" y="3978275"/>
            <a:ext cx="495300" cy="131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219325" y="4637088"/>
            <a:ext cx="40481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43125" y="5257800"/>
            <a:ext cx="481013" cy="32385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34200" y="3619500"/>
            <a:ext cx="134112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Security B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*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*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*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19650" y="3219450"/>
            <a:ext cx="12192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43200" y="3219450"/>
            <a:ext cx="12954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10,000 mortgages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34200" y="3238500"/>
            <a:ext cx="134112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Security 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34200" y="5219700"/>
            <a:ext cx="134112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Security F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38600" y="4316413"/>
            <a:ext cx="5334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4" name="Content Placeholder 2"/>
          <p:cNvSpPr txBox="1">
            <a:spLocks/>
          </p:cNvSpPr>
          <p:nvPr/>
        </p:nvSpPr>
        <p:spPr bwMode="auto">
          <a:xfrm>
            <a:off x="7162800" y="2843213"/>
            <a:ext cx="8286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en-US" sz="2000" b="1">
                <a:solidFill>
                  <a:schemeClr val="accent2"/>
                </a:solidFill>
              </a:rPr>
              <a:t>CMO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172200" y="4329113"/>
            <a:ext cx="4572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6" name="TextBox 92185"/>
          <p:cNvSpPr txBox="1">
            <a:spLocks noChangeArrowheads="1"/>
          </p:cNvSpPr>
          <p:nvPr/>
        </p:nvSpPr>
        <p:spPr bwMode="auto">
          <a:xfrm>
            <a:off x="4752975" y="2857500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accent2"/>
                </a:solidFill>
              </a:rPr>
              <a:t>Pass-Through</a:t>
            </a:r>
          </a:p>
        </p:txBody>
      </p:sp>
      <p:sp>
        <p:nvSpPr>
          <p:cNvPr id="21527" name="TextBox 64"/>
          <p:cNvSpPr txBox="1">
            <a:spLocks noChangeArrowheads="1"/>
          </p:cNvSpPr>
          <p:nvPr/>
        </p:nvSpPr>
        <p:spPr bwMode="auto">
          <a:xfrm>
            <a:off x="3062288" y="2849563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Pool</a:t>
            </a:r>
          </a:p>
        </p:txBody>
      </p:sp>
      <p:cxnSp>
        <p:nvCxnSpPr>
          <p:cNvPr id="66" name="Straight Arrow Connector 65"/>
          <p:cNvCxnSpPr>
            <a:stCxn id="21530" idx="2"/>
            <a:endCxn id="21526" idx="0"/>
          </p:cNvCxnSpPr>
          <p:nvPr/>
        </p:nvCxnSpPr>
        <p:spPr>
          <a:xfrm flipH="1">
            <a:off x="5486400" y="2511227"/>
            <a:ext cx="2354367" cy="346273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1530" idx="2"/>
            <a:endCxn id="21524" idx="0"/>
          </p:cNvCxnSpPr>
          <p:nvPr/>
        </p:nvCxnSpPr>
        <p:spPr>
          <a:xfrm flipH="1">
            <a:off x="7577138" y="2511227"/>
            <a:ext cx="263629" cy="331986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0" name="TextBox 45"/>
          <p:cNvSpPr txBox="1">
            <a:spLocks noChangeArrowheads="1"/>
          </p:cNvSpPr>
          <p:nvPr/>
        </p:nvSpPr>
        <p:spPr bwMode="auto">
          <a:xfrm>
            <a:off x="6812280" y="2203450"/>
            <a:ext cx="20569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Guaranteed by an Agency</a:t>
            </a:r>
          </a:p>
        </p:txBody>
      </p:sp>
    </p:spTree>
    <p:extLst>
      <p:ext uri="{BB962C8B-B14F-4D97-AF65-F5344CB8AC3E}">
        <p14:creationId xmlns:p14="http://schemas.microsoft.com/office/powerpoint/2010/main" val="350694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4" grpId="0" animBg="1"/>
      <p:bldP spid="35" grpId="0" animBg="1"/>
      <p:bldP spid="21524" grpId="0"/>
      <p:bldP spid="21526" grpId="0"/>
      <p:bldP spid="215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Mortgage-Backed Securities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The structure of </a:t>
            </a:r>
            <a:r>
              <a:rPr lang="en-US" altLang="en-US" b="0" u="sng" dirty="0"/>
              <a:t>Non-Agency </a:t>
            </a:r>
            <a:r>
              <a:rPr lang="en-US" altLang="en-US" b="0" dirty="0"/>
              <a:t>MBS:</a:t>
            </a:r>
          </a:p>
          <a:p>
            <a:pPr lvl="2"/>
            <a:r>
              <a:rPr lang="en-US" altLang="en-US" dirty="0"/>
              <a:t>CMOs</a:t>
            </a:r>
          </a:p>
          <a:p>
            <a:pPr lvl="3"/>
            <a:r>
              <a:rPr lang="en-US" altLang="en-US" dirty="0"/>
              <a:t>AAA tranches are created by allocating collateral losses to subordinated tranches</a:t>
            </a:r>
          </a:p>
          <a:p>
            <a:pPr lvl="2"/>
            <a:r>
              <a:rPr lang="en-US" altLang="en-US" dirty="0"/>
              <a:t>Residential ABS</a:t>
            </a:r>
          </a:p>
          <a:p>
            <a:pPr lvl="3"/>
            <a:r>
              <a:rPr lang="en-US" altLang="en-US" dirty="0"/>
              <a:t>Sub-prime mortgages and manufactured housing</a:t>
            </a:r>
          </a:p>
          <a:p>
            <a:pPr lvl="3"/>
            <a:r>
              <a:rPr lang="en-US" altLang="en-US" dirty="0"/>
              <a:t>Deal structures are different from typical Agency CMOs</a:t>
            </a:r>
          </a:p>
          <a:p>
            <a:pPr eaLnBrk="1" hangingPunct="1"/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19179737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The U.S. Fixed Income securities markets </a:t>
            </a:r>
            <a:r>
              <a:rPr lang="en-US" altLang="en-US" b="1" dirty="0"/>
              <a:t>(outstanding)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62719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Largest </a:t>
            </a:r>
            <a:r>
              <a:rPr lang="en-US" altLang="en-US" b="0" dirty="0" err="1"/>
              <a:t>outstandings</a:t>
            </a:r>
            <a:r>
              <a:rPr lang="en-US" altLang="en-US" b="0" dirty="0"/>
              <a:t>: US Treasuries (~$24Bn), MBS ($12Bn), then Corporate Bonds (~$10Bn)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MBS are the original source of securitization technology; helpful in understanding other types of securitizations e.g. ABS </a:t>
            </a:r>
            <a:r>
              <a:rPr lang="en-US" altLang="en-US" sz="1200" b="0" dirty="0"/>
              <a:t>(auto, credit card, home </a:t>
            </a:r>
            <a:r>
              <a:rPr lang="en-US" altLang="en-US" sz="1200" b="0" dirty="0" err="1"/>
              <a:t>eqty</a:t>
            </a:r>
            <a:r>
              <a:rPr lang="en-US" altLang="en-US" sz="1200" b="0" dirty="0"/>
              <a:t>, manufacturing, student loans; USD denominated CDOs)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77838" y="6490335"/>
            <a:ext cx="5557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dirty="0"/>
              <a:t>Source: </a:t>
            </a:r>
            <a:r>
              <a:rPr lang="en-US" altLang="en-US" sz="1200" dirty="0">
                <a:hlinkClick r:id="rId2"/>
              </a:rPr>
              <a:t>https://www.sifma.org/resources/research/fixed-income-chart/</a:t>
            </a:r>
            <a:endParaRPr lang="en-US" alt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ED6F9-9C4D-C148-AD11-8EA24EC9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8" y="2096135"/>
            <a:ext cx="6972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51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371B3-CF54-A24E-AAEC-BBCFAC634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30" y="1645920"/>
            <a:ext cx="7048500" cy="4419600"/>
          </a:xfrm>
          <a:prstGeom prst="rect">
            <a:avLst/>
          </a:prstGeom>
        </p:spPr>
      </p:pic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The U.S. Fixed Income securities markets </a:t>
            </a:r>
            <a:r>
              <a:rPr lang="en-US" altLang="en-US" b="1" dirty="0"/>
              <a:t>(issuance)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95360" cy="36576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b="0" dirty="0"/>
              <a:t>Notice the large amount of Treasuries issued in 2020 and 2021 (financed stimulus during the Pandemic)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77838" y="6490335"/>
            <a:ext cx="5557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dirty="0"/>
              <a:t>Source: </a:t>
            </a:r>
            <a:r>
              <a:rPr lang="en-US" altLang="en-US" sz="1200" dirty="0">
                <a:hlinkClick r:id="rId3"/>
              </a:rPr>
              <a:t>https://www.sifma.org/resources/research/fixed-income-chart/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396692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58E79-9D7D-1D4F-93BD-23637524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63" y="2392473"/>
            <a:ext cx="4055857" cy="39615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970C7-ED4E-4049-85FF-797C4C4B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391212"/>
            <a:ext cx="4033409" cy="3963868"/>
          </a:xfrm>
          <a:prstGeom prst="rect">
            <a:avLst/>
          </a:prstGeom>
        </p:spPr>
      </p:pic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U.S. RMBS, non-Mortgage-related Issuance $</a:t>
            </a:r>
            <a:r>
              <a:rPr lang="en-US" altLang="en-US" dirty="0" err="1"/>
              <a:t>Bn</a:t>
            </a:r>
            <a:endParaRPr lang="en-US" altLang="en-US" dirty="0"/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941763" cy="1324412"/>
          </a:xfrm>
        </p:spPr>
        <p:txBody>
          <a:bodyPr/>
          <a:lstStyle/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Note large issuance of </a:t>
            </a:r>
            <a:r>
              <a:rPr lang="en-US" altLang="en-US" b="0" dirty="0">
                <a:solidFill>
                  <a:srgbClr val="FF0000"/>
                </a:solidFill>
              </a:rPr>
              <a:t>Non-Agency mortgage 2002-2007</a:t>
            </a:r>
            <a:r>
              <a:rPr lang="en-US" altLang="en-US" b="0" dirty="0"/>
              <a:t>; key driver of the Financial Crisis</a:t>
            </a: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Note: jump in issuance of </a:t>
            </a:r>
            <a:r>
              <a:rPr lang="en-US" altLang="en-US" b="0" dirty="0">
                <a:solidFill>
                  <a:srgbClr val="00B050"/>
                </a:solidFill>
              </a:rPr>
              <a:t>Agency MBS 2020, 2021</a:t>
            </a:r>
            <a:r>
              <a:rPr lang="en-US" altLang="en-US" b="0" dirty="0"/>
              <a:t>. </a:t>
            </a:r>
          </a:p>
          <a:p>
            <a:pPr marL="285750" indent="-285750"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Note: </a:t>
            </a:r>
            <a:r>
              <a:rPr lang="en-US" altLang="en-US" b="0" dirty="0">
                <a:solidFill>
                  <a:srgbClr val="FFC000"/>
                </a:solidFill>
              </a:rPr>
              <a:t>drop off in 2022, 2023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11480" y="6289953"/>
            <a:ext cx="80467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/>
              <a:t>Source: </a:t>
            </a:r>
            <a:r>
              <a:rPr lang="en-US" altLang="en-US" sz="1100" dirty="0">
                <a:hlinkClick r:id="rId4"/>
              </a:rPr>
              <a:t>https://www.sifma.org/resources/archive/research/statistics/</a:t>
            </a:r>
            <a:r>
              <a:rPr lang="en-US" altLang="en-US" sz="1100" dirty="0"/>
              <a:t> </a:t>
            </a:r>
            <a:r>
              <a:rPr lang="en-US" altLang="en-US" sz="1100" dirty="0">
                <a:solidFill>
                  <a:schemeClr val="bg1">
                    <a:lumMod val="90000"/>
                  </a:schemeClr>
                </a:solidFill>
              </a:rPr>
              <a:t>download two spreadsheets:</a:t>
            </a:r>
            <a:endParaRPr lang="en-US" altLang="en-US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Spreadsheet: US-Mortgage-Backed-Securities-Statistics-</a:t>
            </a:r>
            <a:r>
              <a:rPr lang="en-US" altLang="en-US" sz="11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SIFMA.xlsx</a:t>
            </a:r>
            <a:r>
              <a:rPr lang="en-US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US-Asset-Backed-Securities-Statistics-</a:t>
            </a:r>
            <a:r>
              <a:rPr lang="en-US" altLang="en-US" sz="11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SIFMA.xlsx</a:t>
            </a:r>
            <a:endParaRPr lang="en-US" altLang="en-US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371600" y="3785870"/>
            <a:ext cx="1143000" cy="1485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auto">
          <a:xfrm>
            <a:off x="4572000" y="1066800"/>
            <a:ext cx="388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en-US" sz="1400" dirty="0">
                <a:latin typeface="+mn-lt"/>
              </a:rPr>
              <a:t>Note massive issuance of CDO’s in 2004-2007; key driver of the Financial Crisis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400" dirty="0">
                <a:latin typeface="+mn-lt"/>
              </a:rPr>
              <a:t>The majority of issuance of CDO/CLO in </a:t>
            </a:r>
            <a:r>
              <a:rPr lang="en-US" altLang="en-US" sz="1400" dirty="0">
                <a:solidFill>
                  <a:srgbClr val="00B050"/>
                </a:solidFill>
                <a:latin typeface="+mn-lt"/>
              </a:rPr>
              <a:t>recent years has been CLO’s</a:t>
            </a:r>
            <a:r>
              <a:rPr lang="en-US" altLang="en-US" sz="1400" dirty="0">
                <a:latin typeface="+mn-lt"/>
              </a:rPr>
              <a:t>, not CDO’s. 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400" dirty="0">
                <a:latin typeface="+mn-lt"/>
              </a:rPr>
              <a:t>Note the </a:t>
            </a:r>
            <a:r>
              <a:rPr lang="en-US" altLang="en-US" sz="1400" dirty="0">
                <a:solidFill>
                  <a:srgbClr val="FFC000"/>
                </a:solidFill>
                <a:latin typeface="+mn-lt"/>
              </a:rPr>
              <a:t>drop off in 2022, 2023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9B3252-7778-9041-9586-A6444B927FF2}"/>
              </a:ext>
            </a:extLst>
          </p:cNvPr>
          <p:cNvSpPr/>
          <p:nvPr/>
        </p:nvSpPr>
        <p:spPr>
          <a:xfrm>
            <a:off x="6172200" y="3841830"/>
            <a:ext cx="640080" cy="207002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9F8B4B-0B06-EA44-BB0D-84743A9D0CC1}"/>
              </a:ext>
            </a:extLst>
          </p:cNvPr>
          <p:cNvSpPr/>
          <p:nvPr/>
        </p:nvSpPr>
        <p:spPr>
          <a:xfrm>
            <a:off x="7680960" y="4547739"/>
            <a:ext cx="613409" cy="1272671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01C16D-566D-844D-A8AF-5AA7A04A669A}"/>
              </a:ext>
            </a:extLst>
          </p:cNvPr>
          <p:cNvSpPr/>
          <p:nvPr/>
        </p:nvSpPr>
        <p:spPr>
          <a:xfrm>
            <a:off x="3807982" y="3717290"/>
            <a:ext cx="202155" cy="233172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3CFC85-3E13-2F4C-BE28-9F0122C7BE30}"/>
              </a:ext>
            </a:extLst>
          </p:cNvPr>
          <p:cNvSpPr/>
          <p:nvPr/>
        </p:nvSpPr>
        <p:spPr>
          <a:xfrm>
            <a:off x="4061871" y="4723130"/>
            <a:ext cx="222361" cy="132588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B53B52-558F-5949-B8AA-D93B05504D74}"/>
              </a:ext>
            </a:extLst>
          </p:cNvPr>
          <p:cNvSpPr/>
          <p:nvPr/>
        </p:nvSpPr>
        <p:spPr>
          <a:xfrm>
            <a:off x="8328392" y="5443577"/>
            <a:ext cx="215993" cy="376833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0B92A-0A60-1D40-A156-D28894FF1004}"/>
              </a:ext>
            </a:extLst>
          </p:cNvPr>
          <p:cNvSpPr txBox="1"/>
          <p:nvPr/>
        </p:nvSpPr>
        <p:spPr>
          <a:xfrm>
            <a:off x="3200400" y="2103120"/>
            <a:ext cx="9601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Why?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69B6D-AF3C-3348-AF47-5AE940E70ABA}"/>
              </a:ext>
            </a:extLst>
          </p:cNvPr>
          <p:cNvSpPr txBox="1"/>
          <p:nvPr/>
        </p:nvSpPr>
        <p:spPr>
          <a:xfrm>
            <a:off x="7717536" y="1995398"/>
            <a:ext cx="9601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919961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 animBg="1"/>
      <p:bldP spid="17" grpId="0" animBg="1"/>
      <p:bldP spid="18" grpId="0" animBg="1"/>
      <p:bldP spid="19" grpId="0" animBg="1"/>
      <p:bldP spid="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RMBS Average Daily Trading Volume ($</a:t>
            </a:r>
            <a:r>
              <a:rPr lang="en-US" altLang="en-US" dirty="0" err="1"/>
              <a:t>Bn</a:t>
            </a:r>
            <a:r>
              <a:rPr lang="en-US" altLang="en-US" dirty="0"/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027113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Agency TBAs are the most liquid instrument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Agency Specified Pools are much less liquidly traded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11111"/>
                </a:solidFill>
                <a:effectLst/>
                <a:latin typeface="SourceSansPro"/>
              </a:rPr>
              <a:t>To be announced, or TBA in bond trading, is a term that describes forward-settling of mortgage-backed securities (</a:t>
            </a:r>
            <a:r>
              <a:rPr lang="en-US" altLang="zh-CN" b="0" i="0" u="sng" dirty="0">
                <a:solidFill>
                  <a:srgbClr val="2C40D0"/>
                </a:solidFill>
                <a:effectLst/>
                <a:latin typeface="SourceSansPro"/>
                <a:hlinkClick r:id="rId2"/>
              </a:rPr>
              <a:t>MBS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SourceSansPro"/>
              </a:rPr>
              <a:t>) trades. </a:t>
            </a:r>
            <a:r>
              <a:rPr lang="en-US" altLang="zh-CN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Pass-through securities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SourceSansPro"/>
              </a:rPr>
              <a:t> issued by Freddie Mac, Fannie Mae, and </a:t>
            </a:r>
            <a:r>
              <a:rPr lang="en-US" altLang="zh-CN" b="0" i="0" dirty="0" err="1">
                <a:solidFill>
                  <a:srgbClr val="111111"/>
                </a:solidFill>
                <a:effectLst/>
                <a:latin typeface="SourceSansPro"/>
              </a:rPr>
              <a:t>Ginnie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SourceSansPro"/>
              </a:rPr>
              <a:t> Mae trade in the TBA market, and the term TBA is derived from the fact that the actual mortgage-backed security that will be delivered to fulfill a TBA trade is not designated at the time the trade is made. These securities are announced 48 hours prior to the established trade settlement date.</a:t>
            </a:r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endParaRPr lang="en-US" altLang="en-US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1" y="3541355"/>
            <a:ext cx="2311819" cy="27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3042494"/>
            <a:ext cx="2790448" cy="329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7838" y="6490335"/>
            <a:ext cx="72183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dirty="0"/>
              <a:t>Source: </a:t>
            </a:r>
            <a:r>
              <a:rPr lang="en-US" altLang="en-US" sz="1200" dirty="0">
                <a:hlinkClick r:id="rId6"/>
              </a:rPr>
              <a:t>http://www.sifma.org/research/statistics.aspx</a:t>
            </a:r>
            <a:r>
              <a:rPr lang="en-US" altLang="en-US" sz="1200" dirty="0"/>
              <a:t>, filename: sf-us-sf-trading-volume-sifma.xls</a:t>
            </a:r>
          </a:p>
        </p:txBody>
      </p:sp>
    </p:spTree>
    <p:extLst>
      <p:ext uri="{BB962C8B-B14F-4D97-AF65-F5344CB8AC3E}">
        <p14:creationId xmlns:p14="http://schemas.microsoft.com/office/powerpoint/2010/main" val="389126637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/>
              <a:t>Topics</a:t>
            </a:r>
            <a:endParaRPr lang="en-US" altLang="en-US" sz="1400" b="1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Two polls</a:t>
            </a:r>
          </a:p>
          <a:p>
            <a:pPr marL="514350" lvl="1" indent="-285750">
              <a:buFont typeface="Wingdings" panose="05000000000000000000" pitchFamily="2" charset="2"/>
              <a:buChar char="Ø"/>
            </a:pPr>
            <a:r>
              <a:rPr lang="en-US" altLang="en-US" dirty="0"/>
              <a:t>Academic experience with bonds, mortgages or MBS</a:t>
            </a:r>
          </a:p>
          <a:p>
            <a:pPr marL="514350" lvl="1" indent="-285750">
              <a:buFont typeface="Wingdings" panose="05000000000000000000" pitchFamily="2" charset="2"/>
              <a:buChar char="Ø"/>
            </a:pPr>
            <a:r>
              <a:rPr lang="en-US" altLang="en-US" b="0" dirty="0"/>
              <a:t>Work experience with bonds, mortgages or MBS</a:t>
            </a:r>
          </a:p>
        </p:txBody>
      </p:sp>
    </p:spTree>
    <p:extLst>
      <p:ext uri="{BB962C8B-B14F-4D97-AF65-F5344CB8AC3E}">
        <p14:creationId xmlns:p14="http://schemas.microsoft.com/office/powerpoint/2010/main" val="2196107295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Basics of Mortgage Loans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Traditional loan 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Matures in 30-years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Fixed rate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Fully amortizing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Principle and interest paid back monthly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Level payments</a:t>
            </a:r>
          </a:p>
          <a:p>
            <a:pPr lvl="2">
              <a:spcBef>
                <a:spcPts val="1200"/>
              </a:spcBef>
            </a:pPr>
            <a:r>
              <a:rPr lang="en-US" altLang="en-US" dirty="0" err="1"/>
              <a:t>Prepayable</a:t>
            </a:r>
            <a:r>
              <a:rPr lang="en-US" altLang="en-US" dirty="0"/>
              <a:t> at any time (generally without a prepayment penalty)</a:t>
            </a:r>
          </a:p>
          <a:p>
            <a:pPr lvl="2" eaLnBrk="1" hangingPunct="1">
              <a:spcBef>
                <a:spcPts val="12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3109523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Risk#2a: Interest Rate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To lend to a borrower, a bank itself has to borrow money, typically via deposits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The bank profits on the difference between the interest rates </a:t>
            </a:r>
          </a:p>
          <a:p>
            <a:pPr lvl="2"/>
            <a:r>
              <a:rPr lang="en-US" altLang="en-US" dirty="0"/>
              <a:t>lends fixed-rate based on the “long” end of the curve </a:t>
            </a:r>
          </a:p>
          <a:p>
            <a:pPr lvl="2"/>
            <a:r>
              <a:rPr lang="en-US" altLang="en-US" dirty="0"/>
              <a:t>borrows at the “short” end of the curve based on short-term interest rates</a:t>
            </a: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56013"/>
            <a:ext cx="4191000" cy="26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912936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/>
              <a:t>Risk#2a: Interest Rate Risk </a:t>
            </a:r>
            <a:r>
              <a:rPr lang="en-US" altLang="en-US" dirty="0"/>
              <a:t>(bond duration, convexity)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The borrower’s rate is fixed, but short-term rates can change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In the late 1970’s short term rates rose from ~5% to 20%!</a:t>
            </a:r>
          </a:p>
        </p:txBody>
      </p:sp>
      <p:pic>
        <p:nvPicPr>
          <p:cNvPr id="286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432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rot="1712921">
            <a:off x="1181100" y="2689225"/>
            <a:ext cx="441325" cy="128587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63538" y="6475413"/>
            <a:ext cx="57150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Source: Federal Reserve</a:t>
            </a: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3663950"/>
            <a:ext cx="4178300" cy="266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802662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Other kinds of Mortgages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Variations</a:t>
            </a:r>
          </a:p>
          <a:p>
            <a:pPr lvl="2"/>
            <a:r>
              <a:rPr lang="en-US" altLang="en-US" dirty="0"/>
              <a:t>15-year, 20-year</a:t>
            </a:r>
          </a:p>
          <a:p>
            <a:pPr lvl="2"/>
            <a:r>
              <a:rPr lang="en-US" altLang="en-US" dirty="0"/>
              <a:t>Hybrid ARM</a:t>
            </a:r>
          </a:p>
          <a:p>
            <a:pPr lvl="3"/>
            <a:r>
              <a:rPr lang="en-US" altLang="en-US" dirty="0"/>
              <a:t>3/1, 5/1, 7/1, 10/1</a:t>
            </a:r>
          </a:p>
          <a:p>
            <a:pPr lvl="3"/>
            <a:r>
              <a:rPr lang="en-US" altLang="en-US" dirty="0"/>
              <a:t>Caps (initial, periodic, lifetime) e.g. 5/2/5</a:t>
            </a:r>
          </a:p>
          <a:p>
            <a:pPr lvl="2"/>
            <a:r>
              <a:rPr lang="en-US" altLang="en-US" dirty="0"/>
              <a:t>Adjustable Rate Mortgage (ARMs)</a:t>
            </a:r>
          </a:p>
          <a:p>
            <a:pPr lvl="3"/>
            <a:r>
              <a:rPr lang="en-US" altLang="en-US" dirty="0"/>
              <a:t>Index (1mth LIBOR, 1yr Treasury) + spread</a:t>
            </a:r>
          </a:p>
          <a:p>
            <a:pPr lvl="3"/>
            <a:r>
              <a:rPr lang="en-US" altLang="en-US" dirty="0"/>
              <a:t>Caps </a:t>
            </a:r>
          </a:p>
          <a:p>
            <a:pPr lvl="2"/>
            <a:r>
              <a:rPr lang="en-US" altLang="en-US" dirty="0"/>
              <a:t>Interest-only </a:t>
            </a:r>
          </a:p>
          <a:p>
            <a:pPr lvl="2" eaLnBrk="1" hangingPunct="1">
              <a:spcBef>
                <a:spcPts val="12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295506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Mortgage Basics (Pre-Crisis)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Low-doc (e.g. “stated income”, “stated assets”)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Sub-prime (based on FICO, LTV, DTI)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Affordability features: 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Teaser Rate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Option ARM</a:t>
            </a:r>
          </a:p>
        </p:txBody>
      </p:sp>
    </p:spTree>
    <p:extLst>
      <p:ext uri="{BB962C8B-B14F-4D97-AF65-F5344CB8AC3E}">
        <p14:creationId xmlns:p14="http://schemas.microsoft.com/office/powerpoint/2010/main" val="71295492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Mortgage Cash Flows </a:t>
            </a:r>
            <a:r>
              <a:rPr lang="en-US" altLang="en-US" i="1"/>
              <a:t>without prepayment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Fixed rate level-payment fully-amortizing mortgage:</a:t>
            </a:r>
          </a:p>
          <a:p>
            <a:pPr lvl="2"/>
            <a:r>
              <a:rPr lang="en-US" altLang="en-US" dirty="0"/>
              <a:t>Initial mortgage principal (or balance) is </a:t>
            </a:r>
            <a:r>
              <a:rPr lang="en-US" altLang="en-US" b="1" i="1" dirty="0"/>
              <a:t>M</a:t>
            </a:r>
            <a:r>
              <a:rPr lang="en-US" altLang="en-US" b="1" baseline="-25000" dirty="0"/>
              <a:t>0</a:t>
            </a:r>
            <a:r>
              <a:rPr lang="en-US" altLang="en-US" dirty="0"/>
              <a:t> dollars</a:t>
            </a:r>
          </a:p>
          <a:p>
            <a:pPr lvl="2"/>
            <a:r>
              <a:rPr lang="en-US" altLang="en-US" dirty="0"/>
              <a:t>Monthly payments of </a:t>
            </a:r>
            <a:r>
              <a:rPr lang="en-US" altLang="en-US" b="1" i="1" dirty="0"/>
              <a:t>B</a:t>
            </a:r>
            <a:r>
              <a:rPr lang="en-US" altLang="en-US" i="1" dirty="0"/>
              <a:t> </a:t>
            </a:r>
            <a:r>
              <a:rPr lang="en-US" altLang="en-US" dirty="0"/>
              <a:t>dollars (in</a:t>
            </a:r>
            <a:r>
              <a:rPr lang="en-US" altLang="en-US" i="1" dirty="0"/>
              <a:t> “arrears” i.e. </a:t>
            </a:r>
            <a:r>
              <a:rPr lang="en-US" altLang="en-US" dirty="0"/>
              <a:t>at the end of the month)</a:t>
            </a:r>
            <a:endParaRPr lang="en-US" altLang="en-US" i="1" dirty="0"/>
          </a:p>
          <a:p>
            <a:pPr lvl="2"/>
            <a:r>
              <a:rPr lang="en-US" altLang="en-US" dirty="0"/>
              <a:t>Coupon rate is </a:t>
            </a:r>
            <a:r>
              <a:rPr lang="en-US" altLang="en-US" b="1" i="1" dirty="0"/>
              <a:t>c</a:t>
            </a:r>
            <a:r>
              <a:rPr lang="en-US" altLang="en-US" i="1" dirty="0"/>
              <a:t> </a:t>
            </a:r>
            <a:r>
              <a:rPr lang="en-US" altLang="en-US" dirty="0"/>
              <a:t>per payment period</a:t>
            </a:r>
          </a:p>
          <a:p>
            <a:pPr lvl="2"/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repayment periods</a:t>
            </a:r>
            <a:endParaRPr lang="en-US" altLang="en-US" i="1" dirty="0"/>
          </a:p>
          <a:p>
            <a:pPr lvl="2"/>
            <a:r>
              <a:rPr lang="en-US" altLang="en-US" dirty="0"/>
              <a:t>After the </a:t>
            </a:r>
            <a:r>
              <a:rPr lang="en-US" altLang="en-US" i="1" dirty="0"/>
              <a:t>n </a:t>
            </a:r>
            <a:r>
              <a:rPr lang="en-US" altLang="en-US" dirty="0"/>
              <a:t>payments, the mortgage principal has been paid off</a:t>
            </a:r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Each payment includes both interest and some principal</a:t>
            </a:r>
          </a:p>
          <a:p>
            <a:pPr eaLnBrk="1" hangingPunct="1"/>
            <a:endParaRPr lang="en-US" altLang="en-US" b="0" dirty="0"/>
          </a:p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b="0" dirty="0"/>
              <a:t>If </a:t>
            </a:r>
            <a:r>
              <a:rPr lang="en-US" altLang="en-US" b="0" i="1" dirty="0"/>
              <a:t>M</a:t>
            </a:r>
            <a:r>
              <a:rPr lang="en-US" altLang="en-US" b="0" i="1" baseline="-25000" dirty="0"/>
              <a:t>k</a:t>
            </a:r>
            <a:r>
              <a:rPr lang="en-US" altLang="en-US" b="0" dirty="0"/>
              <a:t> denotes the mortgage principal (or balance) remaining after the </a:t>
            </a:r>
            <a:r>
              <a:rPr lang="en-US" altLang="en-US" i="1" dirty="0"/>
              <a:t>k</a:t>
            </a:r>
            <a:r>
              <a:rPr lang="en-US" altLang="en-US" i="1" baseline="30000" dirty="0"/>
              <a:t>th</a:t>
            </a:r>
            <a:r>
              <a:rPr lang="en-US" altLang="en-US" b="0" i="1" dirty="0"/>
              <a:t> </a:t>
            </a:r>
            <a:r>
              <a:rPr lang="en-US" altLang="en-US" dirty="0"/>
              <a:t>period</a:t>
            </a:r>
            <a:r>
              <a:rPr lang="en-US" altLang="en-US" b="0" dirty="0"/>
              <a:t>, then:</a:t>
            </a:r>
          </a:p>
          <a:p>
            <a:pPr lvl="2"/>
            <a:r>
              <a:rPr lang="en-US" altLang="en-US" i="1" dirty="0"/>
              <a:t>M</a:t>
            </a:r>
            <a:r>
              <a:rPr lang="en-US" altLang="en-US" i="1" baseline="-25000" dirty="0"/>
              <a:t>k</a:t>
            </a:r>
            <a:r>
              <a:rPr lang="en-US" altLang="en-US" i="1" dirty="0"/>
              <a:t> = (1 + c)M</a:t>
            </a:r>
            <a:r>
              <a:rPr lang="en-US" altLang="en-US" i="1" baseline="-25000" dirty="0"/>
              <a:t>k−1</a:t>
            </a:r>
            <a:r>
              <a:rPr lang="en-US" altLang="en-US" i="1" dirty="0"/>
              <a:t> − B for k = 1, 2, . . . , n	</a:t>
            </a:r>
            <a:r>
              <a:rPr lang="en-US" altLang="en-US" dirty="0"/>
              <a:t>(1)</a:t>
            </a:r>
          </a:p>
          <a:p>
            <a:pPr lvl="2"/>
            <a:r>
              <a:rPr lang="en-US" altLang="en-US" dirty="0"/>
              <a:t>with </a:t>
            </a:r>
            <a:r>
              <a:rPr lang="en-US" altLang="en-US" i="1" dirty="0" err="1"/>
              <a:t>M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 = 0.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0825355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Solve for monthly payment </a:t>
            </a:r>
            <a:r>
              <a:rPr lang="en-US" altLang="en-US" i="1" dirty="0"/>
              <a:t>B, </a:t>
            </a:r>
            <a:r>
              <a:rPr lang="en-US" altLang="en-US" dirty="0"/>
              <a:t>remaining Principal M</a:t>
            </a:r>
            <a:r>
              <a:rPr lang="en-US" altLang="en-US" baseline="-25000" dirty="0"/>
              <a:t>k</a:t>
            </a:r>
            <a:endParaRPr lang="en-US" altLang="en-US" i="1" baseline="-25000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Can iterate (1) to get: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                                                                                  	(2)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But </a:t>
            </a:r>
            <a:r>
              <a:rPr lang="en-US" altLang="en-US" b="0" dirty="0" err="1"/>
              <a:t>M</a:t>
            </a:r>
            <a:r>
              <a:rPr lang="en-US" altLang="en-US" b="0" baseline="-25000" dirty="0" err="1"/>
              <a:t>n</a:t>
            </a:r>
            <a:r>
              <a:rPr lang="en-US" altLang="en-US" b="0" dirty="0"/>
              <a:t> = 0, so                                                                                    	(3)	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Substitute (3) back into (2) to get:	(4)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Interest paid at </a:t>
            </a:r>
            <a:r>
              <a:rPr lang="en-US" altLang="en-US" dirty="0"/>
              <a:t>time</a:t>
            </a:r>
            <a:r>
              <a:rPr lang="en-US" altLang="en-US" b="0" dirty="0"/>
              <a:t> k is just: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r>
              <a:rPr lang="en-US" altLang="en-US" b="0" dirty="0"/>
              <a:t>Similarly, Principal paid at time k:</a:t>
            </a:r>
          </a:p>
          <a:p>
            <a:pPr eaLnBrk="1" hangingPunct="1">
              <a:buFont typeface="Arial" charset="0"/>
              <a:buNone/>
              <a:tabLst>
                <a:tab pos="7543800" algn="l"/>
              </a:tabLst>
            </a:pPr>
            <a:endParaRPr lang="en-US" altLang="en-US" b="0" dirty="0"/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331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676400"/>
            <a:ext cx="3105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67025"/>
            <a:ext cx="15906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05225"/>
            <a:ext cx="28670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2025"/>
            <a:ext cx="13144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638800"/>
            <a:ext cx="171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2081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Loan (or pool) characteristics – clarifications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>
              <a:buNone/>
            </a:pPr>
            <a:r>
              <a:rPr lang="en-US" altLang="en-US" b="0" dirty="0"/>
              <a:t>Assuming there are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en-US" b="0" dirty="0"/>
              <a:t> loans*, then </a:t>
            </a:r>
          </a:p>
          <a:p>
            <a:pPr>
              <a:buNone/>
            </a:pPr>
            <a:r>
              <a:rPr lang="en-US" altLang="en-US" b="0" dirty="0" err="1"/>
              <a:t>Coupon</a:t>
            </a:r>
            <a:r>
              <a:rPr lang="en-US" altLang="en-US" sz="2000" b="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l,k</a:t>
            </a:r>
            <a:r>
              <a:rPr lang="en-US" altLang="en-US" b="0" dirty="0"/>
              <a:t> refers to the coupon on loan </a:t>
            </a:r>
            <a:r>
              <a:rPr lang="en-US" altLang="en-US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0" dirty="0"/>
              <a:t> at time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k  </a:t>
            </a:r>
            <a:r>
              <a:rPr lang="en-US" altLang="en-US" b="0" dirty="0"/>
              <a:t>, </a:t>
            </a:r>
          </a:p>
          <a:p>
            <a:pPr>
              <a:buNone/>
            </a:pPr>
            <a:r>
              <a:rPr lang="en-US" altLang="en-US" b="0" dirty="0" err="1"/>
              <a:t>Balance</a:t>
            </a:r>
            <a:r>
              <a:rPr lang="en-US" altLang="en-US" sz="2000" b="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l,k</a:t>
            </a:r>
            <a:r>
              <a:rPr lang="en-US" altLang="en-US" b="0" dirty="0"/>
              <a:t> refers to the outstanding balance for loan </a:t>
            </a:r>
            <a:r>
              <a:rPr lang="en-US" altLang="en-US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0" dirty="0"/>
              <a:t> at time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en-US" b="0" dirty="0"/>
              <a:t>, </a:t>
            </a:r>
          </a:p>
          <a:p>
            <a:pPr>
              <a:buNone/>
            </a:pPr>
            <a:r>
              <a:rPr lang="en-US" altLang="en-US" b="0" dirty="0"/>
              <a:t>and: </a:t>
            </a:r>
          </a:p>
          <a:p>
            <a:pPr>
              <a:buNone/>
            </a:pPr>
            <a:endParaRPr lang="en-US" altLang="en-US" b="0" dirty="0"/>
          </a:p>
          <a:p>
            <a:pPr>
              <a:buNone/>
            </a:pPr>
            <a:r>
              <a:rPr lang="en-US" altLang="en-US" b="0" u="sng" dirty="0"/>
              <a:t>Weighted Average </a:t>
            </a:r>
            <a:r>
              <a:rPr lang="en-US" altLang="en-US" u="sng" dirty="0"/>
              <a:t>Coupon</a:t>
            </a:r>
            <a:r>
              <a:rPr lang="en-US" altLang="en-US" b="0" dirty="0"/>
              <a:t> (across all the Loans, evaluated at time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en-US" b="0" dirty="0"/>
              <a:t>):</a:t>
            </a:r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r>
              <a:rPr lang="en-US" altLang="en-US" b="0" dirty="0"/>
              <a:t>As time passes, the balances of different loans will almost certainly decrease at different rates. Therefore, even though the coupon for a fixed-rate </a:t>
            </a:r>
            <a:r>
              <a:rPr lang="en-US" altLang="en-US" b="0" i="1" u="sng" dirty="0"/>
              <a:t>loan</a:t>
            </a:r>
            <a:r>
              <a:rPr lang="en-US" altLang="en-US" b="0" dirty="0"/>
              <a:t> won’t change, the WAC of a </a:t>
            </a:r>
            <a:r>
              <a:rPr lang="en-US" altLang="en-US" b="0" i="1" u="sng" dirty="0"/>
              <a:t>pool</a:t>
            </a:r>
            <a:r>
              <a:rPr lang="en-US" altLang="en-US" b="0" dirty="0"/>
              <a:t> will almost certainly change through time. Also, not all mortgages are fixed-rate loans; they may be “hybrids” or adjustable rate mortgages (“ARM”s).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/>
              <p:nvPr/>
            </p:nvSpPr>
            <p:spPr>
              <a:xfrm>
                <a:off x="2384683" y="3660753"/>
                <a:ext cx="4365490" cy="721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𝑊𝐴𝐶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𝐶𝑜𝑢𝑝𝑜𝑛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𝐵𝑎𝑙𝑎𝑛𝑐𝑒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𝐵𝑎𝑙𝑎𝑛𝑐𝑒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683" y="3660753"/>
                <a:ext cx="4365490" cy="721095"/>
              </a:xfrm>
              <a:prstGeom prst="rect">
                <a:avLst/>
              </a:prstGeom>
              <a:blipFill>
                <a:blip r:embed="rId2"/>
                <a:stretch>
                  <a:fillRect l="-580" t="-68421" b="-10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52D7636-119B-8949-8E27-287612EABD32}"/>
              </a:ext>
            </a:extLst>
          </p:cNvPr>
          <p:cNvSpPr/>
          <p:nvPr/>
        </p:nvSpPr>
        <p:spPr>
          <a:xfrm>
            <a:off x="685800" y="648575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400" dirty="0"/>
              <a:t>* Note: “loan” could be used interchangeably with “pool”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34977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Loan (or pool) characteristics – clarifications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>
              <a:buNone/>
            </a:pPr>
            <a:r>
              <a:rPr lang="en-US" altLang="en-US" b="0" u="sng" dirty="0"/>
              <a:t>Weighted Average </a:t>
            </a:r>
            <a:r>
              <a:rPr lang="en-US" altLang="en-US" u="sng" dirty="0"/>
              <a:t>Life</a:t>
            </a:r>
            <a:r>
              <a:rPr lang="en-US" altLang="en-US" b="0" dirty="0"/>
              <a:t> (across all the Loans 1 to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b="0" dirty="0"/>
              <a:t>, evaluated at time </a:t>
            </a:r>
            <a:r>
              <a:rPr lang="en-US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en-US" b="0" dirty="0"/>
              <a:t>):</a:t>
            </a:r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r>
              <a:rPr lang="en-US" altLang="en-US" b="0" dirty="0"/>
              <a:t>As time passes, the WAL will decrease.  </a:t>
            </a:r>
          </a:p>
          <a:p>
            <a:pPr>
              <a:buNone/>
            </a:pPr>
            <a:r>
              <a:rPr lang="en-US" altLang="en-US" b="0" dirty="0"/>
              <a:t>(Note: that at time </a:t>
            </a:r>
            <a:r>
              <a:rPr lang="en-US" altLang="en-US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en-US" b="0" dirty="0"/>
              <a:t>, the sum of future Principal payments for any one loan </a:t>
            </a:r>
            <a:r>
              <a:rPr lang="en-US" altLang="en-US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en-US" b="0" dirty="0"/>
              <a:t> would equal the Balance for that loan at time </a:t>
            </a:r>
            <a:r>
              <a:rPr lang="en-US" altLang="en-US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en-US" b="0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/>
              <p:nvPr/>
            </p:nvSpPr>
            <p:spPr>
              <a:xfrm>
                <a:off x="504681" y="1554480"/>
                <a:ext cx="7214154" cy="721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𝑊𝐴𝐿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𝑖𝑚𝑒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𝑃𝑟𝑖𝑛𝑐𝑖𝑝𝑎𝑙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𝑝𝑎𝑦𝑚𝑒𝑛𝑡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𝑡𝑖𝑚𝑒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𝑡𝑖𝑚𝑒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𝐵𝑎𝑙𝑎𝑛𝑐𝑒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81" y="1554480"/>
                <a:ext cx="7214154" cy="721095"/>
              </a:xfrm>
              <a:prstGeom prst="rect">
                <a:avLst/>
              </a:prstGeom>
              <a:blipFill>
                <a:blip r:embed="rId2"/>
                <a:stretch>
                  <a:fillRect l="-176" t="-65517" b="-10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52D7636-119B-8949-8E27-287612EABD32}"/>
              </a:ext>
            </a:extLst>
          </p:cNvPr>
          <p:cNvSpPr/>
          <p:nvPr/>
        </p:nvSpPr>
        <p:spPr>
          <a:xfrm>
            <a:off x="685800" y="648575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400" dirty="0"/>
              <a:t>* Note: “loan” could be used interchangeably with “pool”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62886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Loan (or pool) characteristics – clarifications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02920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en-US" b="0" dirty="0"/>
                  <a:t>Also, where </a:t>
                </a:r>
                <a:r>
                  <a:rPr lang="en-US" alt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b="0" dirty="0"/>
                  <a:t> is maturity,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b="0" dirty="0"/>
                  <a:t>refers to the maturity of loan </a:t>
                </a:r>
                <a:r>
                  <a:rPr lang="en-US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b="0" dirty="0"/>
                  <a:t>, then:</a:t>
                </a:r>
                <a:r>
                  <a:rPr lang="en-US" altLang="en-US" b="0" u="sng" dirty="0"/>
                  <a:t> </a:t>
                </a:r>
              </a:p>
              <a:p>
                <a:pPr>
                  <a:buNone/>
                </a:pPr>
                <a:r>
                  <a:rPr lang="en-US" altLang="en-US" b="0" u="sng" dirty="0"/>
                  <a:t>Weighted Average </a:t>
                </a:r>
                <a:r>
                  <a:rPr lang="en-US" altLang="en-US" u="sng" dirty="0"/>
                  <a:t>Maturity</a:t>
                </a:r>
                <a:r>
                  <a:rPr lang="en-US" altLang="en-US" b="0" dirty="0"/>
                  <a:t> (across all the Loans 1 to 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b="0" dirty="0"/>
                  <a:t>, evaluated at time </a:t>
                </a:r>
                <a:r>
                  <a:rPr lang="en-US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en-US" b="0" dirty="0"/>
                  <a:t>):</a:t>
                </a:r>
              </a:p>
              <a:p>
                <a:pPr eaLnBrk="1" hangingPunct="1">
                  <a:buFont typeface="Arial" charset="0"/>
                  <a:buNone/>
                </a:pPr>
                <a:endParaRPr lang="en-US" altLang="en-US" b="0" dirty="0"/>
              </a:p>
              <a:p>
                <a:pPr eaLnBrk="1" hangingPunct="1">
                  <a:buFont typeface="Arial" charset="0"/>
                  <a:buNone/>
                </a:pPr>
                <a:endParaRPr lang="en-US" altLang="en-US" b="0" dirty="0"/>
              </a:p>
              <a:p>
                <a:pPr eaLnBrk="1" hangingPunct="1">
                  <a:buFont typeface="Arial" charset="0"/>
                  <a:buNone/>
                </a:pPr>
                <a:endParaRPr lang="en-US" altLang="en-US" b="0" dirty="0"/>
              </a:p>
              <a:p>
                <a:pPr eaLnBrk="1" hangingPunct="1">
                  <a:buFont typeface="Arial" charset="0"/>
                  <a:buNone/>
                </a:pPr>
                <a:r>
                  <a:rPr lang="en-US" altLang="en-US" b="0" dirty="0"/>
                  <a:t>At time of origination, WAM for any one loan is the loan’s maturity.  </a:t>
                </a:r>
              </a:p>
              <a:p>
                <a:pPr eaLnBrk="1" hangingPunct="1">
                  <a:buFont typeface="Arial" charset="0"/>
                  <a:buNone/>
                </a:pPr>
                <a:r>
                  <a:rPr lang="en-US" altLang="en-US" b="0" dirty="0"/>
                  <a:t>As time passes, WAM will decrease.</a:t>
                </a:r>
              </a:p>
              <a:p>
                <a:pPr>
                  <a:buNone/>
                </a:pPr>
                <a:r>
                  <a:rPr lang="en-US" altLang="en-US" b="0" dirty="0"/>
                  <a:t>Most of the time, the WAL is significantly smaller than the WAM, but for a single loan, one month before that loan matures, the WAM and the WAL would both be equal to 1 month.</a:t>
                </a:r>
              </a:p>
            </p:txBody>
          </p:sp>
        </mc:Choice>
        <mc:Fallback xmlns="">
          <p:sp>
            <p:nvSpPr>
              <p:cNvPr id="337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029200"/>
              </a:xfrm>
              <a:blipFill>
                <a:blip r:embed="rId2"/>
                <a:stretch>
                  <a:fillRect l="-1389" t="-252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/>
              <p:nvPr/>
            </p:nvSpPr>
            <p:spPr>
              <a:xfrm>
                <a:off x="2569509" y="2011680"/>
                <a:ext cx="3995837" cy="7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𝑊𝐴𝑀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𝐵𝑎𝑙𝑎𝑛𝑐𝑒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𝐵𝑎𝑙𝑎𝑛𝑐𝑒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1BA7BB-0208-BB49-A242-096E2BD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509" y="2011680"/>
                <a:ext cx="3995837" cy="711670"/>
              </a:xfrm>
              <a:prstGeom prst="rect">
                <a:avLst/>
              </a:prstGeom>
              <a:blipFill>
                <a:blip r:embed="rId3"/>
                <a:stretch>
                  <a:fillRect l="-633" t="-68421" b="-10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52D7636-119B-8949-8E27-287612EABD32}"/>
              </a:ext>
            </a:extLst>
          </p:cNvPr>
          <p:cNvSpPr/>
          <p:nvPr/>
        </p:nvSpPr>
        <p:spPr>
          <a:xfrm>
            <a:off x="685800" y="648575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400" dirty="0"/>
              <a:t>* Note: “loan” could be used interchangeably with “pool”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01083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The key dimensions of risk for bonds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731520"/>
            <a:ext cx="8229600" cy="5029200"/>
          </a:xfrm>
        </p:spPr>
        <p:txBody>
          <a:bodyPr/>
          <a:lstStyle/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For bonds</a:t>
            </a:r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Interest rate 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Duration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Yield Curve shape</a:t>
            </a:r>
            <a:r>
              <a:rPr lang="en-US" altLang="en-US" sz="1600" b="0" dirty="0"/>
              <a:t> 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C</a:t>
            </a:r>
            <a:r>
              <a:rPr lang="en-US" altLang="en-US" sz="1600" b="0" dirty="0"/>
              <a:t>onvexity / non-linearity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Basis</a:t>
            </a: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Credit risk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b="0" dirty="0"/>
              <a:t>Liquidity risk</a:t>
            </a:r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/>
              <a:t>We will try to discuss parts of these each week.</a:t>
            </a:r>
            <a:endParaRPr lang="en-US" altLang="en-US" sz="1600" b="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dirty="0"/>
          </a:p>
          <a:p>
            <a:pPr marL="514350" lvl="1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marL="285750" indent="-28575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1600" b="0" dirty="0"/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934085396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Principal through time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Principal declines to zero at maturity</a:t>
            </a:r>
          </a:p>
          <a:p>
            <a:pPr eaLnBrk="1" hangingPunct="1"/>
            <a:r>
              <a:rPr lang="en-US" altLang="en-US" b="0" u="sng" dirty="0"/>
              <a:t>30yr</a:t>
            </a:r>
            <a:r>
              <a:rPr lang="en-US" altLang="en-US" b="0" dirty="0"/>
              <a:t> mortgage 4% coupon. At inception of the mortgage, the WAL was 18yrs, WAM was 30yrs. </a:t>
            </a:r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endParaRPr lang="en-US" altLang="en-US" b="0" dirty="0"/>
          </a:p>
          <a:p>
            <a:pPr eaLnBrk="1" hangingPunct="1"/>
            <a:r>
              <a:rPr lang="en-US" altLang="en-US" b="0" dirty="0"/>
              <a:t>(As time passes, the WAL and the WAM drop. For example, one month after inception, WAM is exactly 1 month smaller than it was at inception. WAL is roughly 1 month smaller than it was.)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1819275"/>
            <a:ext cx="7234238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30875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Principal through time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u="sng" dirty="0"/>
              <a:t>15yr</a:t>
            </a:r>
            <a:r>
              <a:rPr lang="en-US" altLang="en-US" b="0" dirty="0"/>
              <a:t> mortgage, 4% coupon</a:t>
            </a:r>
          </a:p>
          <a:p>
            <a:pPr eaLnBrk="1" hangingPunct="1"/>
            <a:r>
              <a:rPr lang="en-US" altLang="en-US" dirty="0"/>
              <a:t>At inception: </a:t>
            </a:r>
            <a:r>
              <a:rPr lang="en-US" altLang="en-US" b="0" dirty="0"/>
              <a:t>WAL 8.3 </a:t>
            </a:r>
            <a:r>
              <a:rPr lang="en-US" altLang="en-US" b="0" dirty="0" err="1"/>
              <a:t>yrs</a:t>
            </a:r>
            <a:r>
              <a:rPr lang="en-US" altLang="en-US" b="0" dirty="0"/>
              <a:t>; WAM 15 </a:t>
            </a:r>
            <a:r>
              <a:rPr lang="en-US" altLang="en-US" b="0" dirty="0" err="1"/>
              <a:t>yrs</a:t>
            </a:r>
            <a:endParaRPr lang="en-US" altLang="en-US" b="0" dirty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2183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612646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Monthly Principal Payment, Interest Payment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05156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b="0" u="sng" dirty="0"/>
              <a:t>30yr</a:t>
            </a:r>
            <a:r>
              <a:rPr lang="en-US" altLang="en-US" b="0" dirty="0"/>
              <a:t> mortgage 4% coupon</a:t>
            </a:r>
          </a:p>
          <a:p>
            <a:r>
              <a:rPr lang="en-US" altLang="en-US" b="0" dirty="0"/>
              <a:t>Required mthly payment: $477. Initially, majority of payment is </a:t>
            </a:r>
            <a:r>
              <a:rPr lang="en-US" altLang="en-US" b="0" i="1" u="sng" dirty="0"/>
              <a:t>interest</a:t>
            </a:r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 eaLnBrk="1" hangingPunct="1">
              <a:buFont typeface="Arial" charset="0"/>
              <a:buNone/>
            </a:pPr>
            <a:endParaRPr lang="en-US" altLang="en-US" b="0" dirty="0"/>
          </a:p>
          <a:p>
            <a:pPr>
              <a:buNone/>
            </a:pPr>
            <a:r>
              <a:rPr lang="en-US" altLang="en-US" b="0" dirty="0"/>
              <a:t>(Note that the required mthly payment does not change, even if a borrower chooses to pay off part of the mortgage early “curtail”.)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44040"/>
            <a:ext cx="69659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212000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286583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Monthly Principal Payment, Interest Payment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u="sng" dirty="0"/>
              <a:t>15yr</a:t>
            </a:r>
            <a:r>
              <a:rPr lang="en-US" altLang="en-US" b="0" dirty="0"/>
              <a:t> mortgage 4% coupon</a:t>
            </a:r>
          </a:p>
          <a:p>
            <a:pPr eaLnBrk="1" hangingPunct="1"/>
            <a:r>
              <a:rPr lang="en-US" altLang="en-US" b="0" dirty="0"/>
              <a:t>Required mthly payment $739. In contrast to the previous example, majority of payment is </a:t>
            </a:r>
            <a:r>
              <a:rPr lang="en-US" altLang="en-US" b="0" i="1" u="sng" dirty="0"/>
              <a:t>principal</a:t>
            </a:r>
          </a:p>
          <a:p>
            <a:pPr eaLnBrk="1" hangingPunct="1"/>
            <a:endParaRPr lang="en-US" altLang="en-US" b="0" dirty="0"/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9659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438172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b="1" dirty="0"/>
              <a:t>Risk#2b: Prepayment Risk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For Agency-guaranteed mortgages, the borrower can repay his mortgage and not pay a prepayment penalty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Fixed Rate Mortgage (FRM)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When interest rates fall, the borrower has the benefit of being able to refinance: borrow at the current (lower) mortgage rate and repay existing mortgage loan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Floating Rate Mortgages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Borrower can refinance to a new hybrid or to Fixed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Borrower has the ability to "permanently" lock-in the benefit of low rates by refinancing into a fixed rate loan</a:t>
            </a:r>
          </a:p>
          <a:p>
            <a:pPr lvl="1" eaLnBrk="1" hangingPunct="1">
              <a:spcBef>
                <a:spcPts val="12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9695453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Risk#2b: Price vs Yield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Mortgages are negatively convex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609600" y="1520825"/>
          <a:ext cx="8031163" cy="513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8715311" imgH="5572239" progId="MSGraph.Chart.8">
                  <p:embed/>
                </p:oleObj>
              </mc:Choice>
              <mc:Fallback>
                <p:oleObj name="Chart" r:id="rId2" imgW="8715311" imgH="5572239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0825"/>
                        <a:ext cx="8031163" cy="513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7305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86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Risk#2b: Derivative analogy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Bond portion: obligation to pay principal and interest in monthly installments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Option portion: opportunity to "call" (purchase) the bond at a price of par, at any time</a:t>
            </a:r>
          </a:p>
          <a:p>
            <a:pPr marL="285750" indent="-28575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b="0" dirty="0"/>
              <a:t>Value of a mortgage loan is the value of the bond minus the value of the option</a:t>
            </a:r>
          </a:p>
          <a:p>
            <a:pPr lvl="2">
              <a:spcBef>
                <a:spcPts val="1200"/>
              </a:spcBef>
            </a:pPr>
            <a:r>
              <a:rPr lang="en-US" altLang="en-US" u="sng" dirty="0"/>
              <a:t>Lender</a:t>
            </a:r>
            <a:r>
              <a:rPr lang="en-US" altLang="en-US" dirty="0"/>
              <a:t> is long the bond and </a:t>
            </a:r>
            <a:r>
              <a:rPr lang="en-US" altLang="en-US" u="sng" dirty="0"/>
              <a:t>short the option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Borrower is short the bond and long the option</a:t>
            </a:r>
          </a:p>
        </p:txBody>
      </p:sp>
    </p:spTree>
    <p:extLst>
      <p:ext uri="{BB962C8B-B14F-4D97-AF65-F5344CB8AC3E}">
        <p14:creationId xmlns:p14="http://schemas.microsoft.com/office/powerpoint/2010/main" val="3049486440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1"/>
                </a:solidFill>
              </a:rPr>
              <a:t>Homework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Build Mortgage calculator (without prepayment) in Excel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Input parameters: Initial Principal, </a:t>
            </a:r>
            <a:r>
              <a:rPr lang="en-US" altLang="en-US" i="1" u="sng" dirty="0"/>
              <a:t>Annual</a:t>
            </a:r>
            <a:r>
              <a:rPr lang="en-US" altLang="en-US" dirty="0"/>
              <a:t> Coupon, Maturity(months)</a:t>
            </a:r>
          </a:p>
          <a:p>
            <a:pPr lvl="2" eaLnBrk="1" hangingPunct="1"/>
            <a:r>
              <a:rPr lang="en-US" altLang="en-US" dirty="0"/>
              <a:t>Should be able to handle Maturity from 1 to 360 </a:t>
            </a:r>
            <a:r>
              <a:rPr lang="en-US" altLang="en-US" dirty="0" err="1"/>
              <a:t>mths</a:t>
            </a:r>
            <a:endParaRPr lang="en-US" altLang="en-US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Generate </a:t>
            </a:r>
          </a:p>
          <a:p>
            <a:pPr lvl="2" eaLnBrk="1" hangingPunct="1"/>
            <a:r>
              <a:rPr lang="en-US" altLang="en-US" dirty="0"/>
              <a:t>a dynamic table with one row for </a:t>
            </a:r>
            <a:r>
              <a:rPr lang="en-US" altLang="en-US" i="1" u="sng" dirty="0"/>
              <a:t>each month</a:t>
            </a:r>
          </a:p>
          <a:p>
            <a:pPr lvl="2" eaLnBrk="1" hangingPunct="1"/>
            <a:r>
              <a:rPr lang="en-US" altLang="en-US" dirty="0"/>
              <a:t>Graphs: Beginning Principal, Cumulative Interest Paid, Scheduled Principal Payment, Interest Payment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Scenario Analyses:</a:t>
            </a:r>
          </a:p>
          <a:p>
            <a:pPr lvl="2" eaLnBrk="1" hangingPunct="1"/>
            <a:r>
              <a:rPr lang="en-US" altLang="en-US" dirty="0"/>
              <a:t>Graph WAL as a function of Maturity from 1 to 360 </a:t>
            </a:r>
            <a:r>
              <a:rPr lang="en-US" altLang="en-US" dirty="0" err="1"/>
              <a:t>mths</a:t>
            </a:r>
            <a:endParaRPr lang="en-US" altLang="en-US" dirty="0"/>
          </a:p>
          <a:p>
            <a:pPr lvl="2" eaLnBrk="1" hangingPunct="1"/>
            <a:r>
              <a:rPr lang="en-US" altLang="en-US" dirty="0"/>
              <a:t>Graph a 2-dimensional column chart of Cum. Int. Paid as a function of Annual Coupon from </a:t>
            </a:r>
            <a:r>
              <a:rPr lang="en-US" altLang="en-US" b="1" dirty="0">
                <a:solidFill>
                  <a:srgbClr val="C00000"/>
                </a:solidFill>
              </a:rPr>
              <a:t>4% to 9%</a:t>
            </a:r>
            <a:r>
              <a:rPr lang="en-US" altLang="en-US" dirty="0"/>
              <a:t> and Maturities = 10, 15 and 30 years</a:t>
            </a:r>
          </a:p>
          <a:p>
            <a:pPr lvl="2" eaLnBrk="1" hangingPunct="1"/>
            <a:endParaRPr lang="en-US" altLang="en-US" dirty="0"/>
          </a:p>
        </p:txBody>
      </p:sp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4846320"/>
            <a:ext cx="28590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212374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251960"/>
            <a:ext cx="8235950" cy="295466"/>
          </a:xfrm>
        </p:spPr>
        <p:txBody>
          <a:bodyPr/>
          <a:lstStyle/>
          <a:p>
            <a:r>
              <a:rPr lang="en-US" dirty="0"/>
              <a:t>Additional stuff you need to know if you work in this field</a:t>
            </a:r>
          </a:p>
        </p:txBody>
      </p:sp>
    </p:spTree>
    <p:extLst>
      <p:ext uri="{BB962C8B-B14F-4D97-AF65-F5344CB8AC3E}">
        <p14:creationId xmlns:p14="http://schemas.microsoft.com/office/powerpoint/2010/main" val="3873953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0456" cy="307777"/>
          </a:xfrm>
        </p:spPr>
        <p:txBody>
          <a:bodyPr/>
          <a:lstStyle/>
          <a:p>
            <a:pPr eaLnBrk="1" hangingPunct="1"/>
            <a:r>
              <a:rPr lang="en-US" altLang="en-US" dirty="0"/>
              <a:t>An (incomplete) history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50292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1929: Great Depression begins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1934: Federal Housing Administration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1938: Federal National Mortgage Association (FNMA)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1948: FNMA purchases its first VA loan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1949: First secondary market transaction between two S&amp;Ls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1954: FNMA converted to a private corp.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1957: Federal Home Loan Bank Board permits purchases and sales of mortgage loan participations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1968: Government National Mortgage Association (GNMA) is spun-off from FNMA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1970: GNMA guarantees first “pass-through” MBS backed by FHA/VA loans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/>
              <a:t>1970: Federal Home Loan Mortgage Corporation (FHLMC)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1971: FHLMC introduces conventional mortgage pass-through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1971-1977: RMBS market develops; all deals from GNMA and FHLMC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1977: First private-label RMBS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1977-1984: limited private-label RMBS activity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1983: FHLMC issues first CMO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1985 May: First auto loan ABS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1986: REMIC tax classification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1987 January: First credit card ABS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it-IT" altLang="en-US" sz="1400" b="0" dirty="0">
                <a:solidFill>
                  <a:srgbClr val="000000"/>
                </a:solidFill>
              </a:rPr>
              <a:t>1988: Basel I Capital Accord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1989: FIRREA creates Office of Thrift Supervision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400" b="0" dirty="0">
                <a:solidFill>
                  <a:srgbClr val="000000"/>
                </a:solidFill>
              </a:rPr>
              <a:t>1989: Resolution Trust Corporation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SzPts val="2400"/>
            </a:pPr>
            <a:endParaRPr lang="en-US" alt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49391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/>
              <a:t>Slope of yield curve</a:t>
            </a:r>
            <a:endParaRPr lang="en-US" b="0" dirty="0">
              <a:solidFill>
                <a:schemeClr val="accent1"/>
              </a:solidFill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91343" y="981565"/>
            <a:ext cx="7161315" cy="641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Campbell Harvey thesis paper (</a:t>
            </a:r>
            <a:r>
              <a:rPr lang="en-US" dirty="0"/>
              <a:t>1989</a:t>
            </a:r>
            <a:r>
              <a:rPr lang="en-US" b="0" dirty="0"/>
              <a:t>): </a:t>
            </a:r>
          </a:p>
          <a:p>
            <a:r>
              <a:rPr lang="en-US" b="0" dirty="0"/>
              <a:t>“Forecasts of Economic Growth from the Bond and Stock Markets”</a:t>
            </a:r>
          </a:p>
          <a:p>
            <a:r>
              <a:rPr lang="en-US" b="0" dirty="0"/>
              <a:t>His paper suggests that a negatively sloped yield curve is a predictor of recession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sz="1200" b="0" dirty="0">
                <a:hlinkClick r:id="rId3"/>
              </a:rPr>
              <a:t>https://www.ssc.wisc.edu/~mchinn/Harvey_yieldcurve_FAJ1989.pdf</a:t>
            </a:r>
            <a:endParaRPr lang="en-US" sz="1200" b="0" dirty="0"/>
          </a:p>
          <a:p>
            <a:pPr lvl="3">
              <a:buFont typeface="Wingdings" charset="0"/>
              <a:buChar char="ü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9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Treasury yield curve history </a:t>
            </a:r>
            <a:r>
              <a:rPr lang="en-US" b="0" dirty="0">
                <a:solidFill>
                  <a:schemeClr val="accent1"/>
                </a:solidFill>
              </a:rPr>
              <a:t>1990 - 2000</a:t>
            </a:r>
          </a:p>
        </p:txBody>
      </p:sp>
      <p:sp>
        <p:nvSpPr>
          <p:cNvPr id="22533" name="TextBox 2"/>
          <p:cNvSpPr txBox="1">
            <a:spLocks noChangeArrowheads="1"/>
          </p:cNvSpPr>
          <p:nvPr/>
        </p:nvSpPr>
        <p:spPr bwMode="auto">
          <a:xfrm>
            <a:off x="441327" y="6263640"/>
            <a:ext cx="7368265" cy="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>
            <a:spAutoFit/>
          </a:bodyPr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 sz="2400">
                <a:solidFill>
                  <a:srgbClr val="00FF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50000"/>
              </a:spcBef>
              <a:buSzPct val="120000"/>
              <a:buFont typeface="Wingdings" pitchFamily="2" charset="2"/>
              <a:buChar char="Ø"/>
              <a:defRPr sz="2000" b="1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  <a:defRPr b="1">
                <a:solidFill>
                  <a:srgbClr val="FF3300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50000"/>
              </a:spcBef>
              <a:buSzPct val="89000"/>
              <a:buFont typeface="Wingdings" pitchFamily="2" charset="2"/>
              <a:buChar char="ü"/>
              <a:defRPr sz="1600">
                <a:solidFill>
                  <a:srgbClr val="FF00FF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50000"/>
              </a:spcBef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dirty="0">
                <a:solidFill>
                  <a:schemeClr val="tx1"/>
                </a:solidFill>
              </a:rPr>
              <a:t>Source: </a:t>
            </a:r>
            <a:r>
              <a:rPr lang="en-US" altLang="en-US" sz="1100" dirty="0">
                <a:solidFill>
                  <a:schemeClr val="tx1"/>
                </a:solidFill>
                <a:hlinkClick r:id="rId3"/>
              </a:rPr>
              <a:t>https://www.treasury.gov/resource-center/data-chart-center/interest-rates/Pages/TextView.aspx?data=yield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 “US Treasury Yield History and Recessions </a:t>
            </a:r>
            <a:r>
              <a:rPr lang="en-US" alt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YYYYMM.xls</a:t>
            </a: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Columbia directory”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7" y="1932053"/>
            <a:ext cx="6486706" cy="437730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91640" y="2564203"/>
            <a:ext cx="250409" cy="64515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991343" y="868680"/>
            <a:ext cx="7161315" cy="641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Yield curve was </a:t>
            </a:r>
            <a:r>
              <a:rPr lang="en-US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beginning of the recession July 1990 - March 1991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FRB began cutting rates; By late 1992, significantly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u="sng" dirty="0">
                <a:solidFill>
                  <a:srgbClr val="00B050"/>
                </a:solidFill>
              </a:rPr>
              <a:t>upward sloping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FRB began raising rates 1994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Wingdings" charset="0"/>
              <a:buChar char="ü"/>
              <a:defRPr/>
            </a:pP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82874-E391-BC41-83BB-331462F7BEFB}"/>
              </a:ext>
            </a:extLst>
          </p:cNvPr>
          <p:cNvSpPr/>
          <p:nvPr/>
        </p:nvSpPr>
        <p:spPr>
          <a:xfrm>
            <a:off x="3063240" y="3108961"/>
            <a:ext cx="502920" cy="166870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93049-B3A7-BC4B-9DEA-558F039C1D46}"/>
              </a:ext>
            </a:extLst>
          </p:cNvPr>
          <p:cNvCxnSpPr>
            <a:cxnSpLocks/>
          </p:cNvCxnSpPr>
          <p:nvPr/>
        </p:nvCxnSpPr>
        <p:spPr>
          <a:xfrm>
            <a:off x="1942049" y="3120522"/>
            <a:ext cx="1121191" cy="1657141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D74D4-0954-D84E-B061-8C88B75EF58D}"/>
              </a:ext>
            </a:extLst>
          </p:cNvPr>
          <p:cNvCxnSpPr>
            <a:cxnSpLocks/>
          </p:cNvCxnSpPr>
          <p:nvPr/>
        </p:nvCxnSpPr>
        <p:spPr>
          <a:xfrm flipV="1">
            <a:off x="4092991" y="3741054"/>
            <a:ext cx="479009" cy="1036609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4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2121029"/>
            <a:ext cx="6468417" cy="4371211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Treasury yield curve history </a:t>
            </a:r>
            <a:r>
              <a:rPr lang="en-US" b="0" dirty="0">
                <a:solidFill>
                  <a:schemeClr val="accent1"/>
                </a:solidFill>
              </a:rPr>
              <a:t>2000 - 2007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991343" y="981565"/>
            <a:ext cx="7161315" cy="641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Yield curve was </a:t>
            </a:r>
            <a:r>
              <a:rPr lang="en-US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inverted before the recession March 2001 - Nov 2001;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Federal Reserve Board (FRB) cut rates beginning 2001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Yield curve significantly </a:t>
            </a:r>
            <a:r>
              <a:rPr lang="en-US" b="1" u="sng" dirty="0">
                <a:solidFill>
                  <a:srgbClr val="00B050"/>
                </a:solidFill>
              </a:rPr>
              <a:t>upward sloping 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2002 / 2003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Fed began raising rates in 2004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Font typeface="Wingdings" charset="0"/>
              <a:buChar char="ü"/>
              <a:defRPr/>
            </a:pP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2834640" y="3154680"/>
            <a:ext cx="868680" cy="5094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41327" y="6492240"/>
            <a:ext cx="7368265" cy="43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>
            <a:spAutoFit/>
          </a:bodyPr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 sz="2400">
                <a:solidFill>
                  <a:srgbClr val="00FF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50000"/>
              </a:spcBef>
              <a:buSzPct val="120000"/>
              <a:buFont typeface="Wingdings" pitchFamily="2" charset="2"/>
              <a:buChar char="Ø"/>
              <a:defRPr sz="2000" b="1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  <a:defRPr b="1">
                <a:solidFill>
                  <a:srgbClr val="FF3300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50000"/>
              </a:spcBef>
              <a:buSzPct val="89000"/>
              <a:buFont typeface="Wingdings" pitchFamily="2" charset="2"/>
              <a:buChar char="ü"/>
              <a:defRPr sz="1600">
                <a:solidFill>
                  <a:srgbClr val="FF00FF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50000"/>
              </a:spcBef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dirty="0">
                <a:solidFill>
                  <a:schemeClr val="tx1"/>
                </a:solidFill>
              </a:rPr>
              <a:t>Source: </a:t>
            </a:r>
            <a:r>
              <a:rPr lang="en-US" altLang="en-US" sz="1100" dirty="0">
                <a:solidFill>
                  <a:schemeClr val="tx1"/>
                </a:solidFill>
                <a:hlinkClick r:id="rId4"/>
              </a:rPr>
              <a:t>https://www.treasury.gov/resource-center/data-chart-center/interest-rates/Pages/TextView.aspx?data=yield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 “US Treasury Yield History and Recessions </a:t>
            </a:r>
            <a:r>
              <a:rPr lang="en-US" alt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YYYYMM.xls</a:t>
            </a: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Columbia directory”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335C3-4373-D843-B645-CFD602E12378}"/>
              </a:ext>
            </a:extLst>
          </p:cNvPr>
          <p:cNvSpPr/>
          <p:nvPr/>
        </p:nvSpPr>
        <p:spPr>
          <a:xfrm>
            <a:off x="8046720" y="3703320"/>
            <a:ext cx="640080" cy="54864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D701DE-C515-BC40-977B-CD0451FADEDC}"/>
              </a:ext>
            </a:extLst>
          </p:cNvPr>
          <p:cNvSpPr/>
          <p:nvPr/>
        </p:nvSpPr>
        <p:spPr>
          <a:xfrm>
            <a:off x="5444944" y="4185856"/>
            <a:ext cx="502920" cy="145542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58455-7759-F64C-8DF0-9DD7AC8A12E2}"/>
              </a:ext>
            </a:extLst>
          </p:cNvPr>
          <p:cNvCxnSpPr>
            <a:cxnSpLocks/>
          </p:cNvCxnSpPr>
          <p:nvPr/>
        </p:nvCxnSpPr>
        <p:spPr>
          <a:xfrm flipV="1">
            <a:off x="6268662" y="4069080"/>
            <a:ext cx="1938079" cy="1668186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151E7A-B516-AB47-AB44-FC99D5FC77E2}"/>
              </a:ext>
            </a:extLst>
          </p:cNvPr>
          <p:cNvCxnSpPr>
            <a:cxnSpLocks/>
          </p:cNvCxnSpPr>
          <p:nvPr/>
        </p:nvCxnSpPr>
        <p:spPr>
          <a:xfrm>
            <a:off x="3304854" y="3664144"/>
            <a:ext cx="1844799" cy="207312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F1AD77-ECA0-1D43-81BB-D4DDE0E83237}"/>
              </a:ext>
            </a:extLst>
          </p:cNvPr>
          <p:cNvSpPr txBox="1"/>
          <p:nvPr/>
        </p:nvSpPr>
        <p:spPr>
          <a:xfrm>
            <a:off x="8046720" y="3427214"/>
            <a:ext cx="8686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Inverted!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299D1-BA4B-8F44-89D4-D1F302B6B607}"/>
              </a:ext>
            </a:extLst>
          </p:cNvPr>
          <p:cNvSpPr txBox="1"/>
          <p:nvPr/>
        </p:nvSpPr>
        <p:spPr>
          <a:xfrm>
            <a:off x="2834640" y="2909170"/>
            <a:ext cx="8686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Inverted!</a:t>
            </a:r>
          </a:p>
        </p:txBody>
      </p:sp>
    </p:spTree>
    <p:extLst>
      <p:ext uri="{BB962C8B-B14F-4D97-AF65-F5344CB8AC3E}">
        <p14:creationId xmlns:p14="http://schemas.microsoft.com/office/powerpoint/2010/main" val="214117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Treasury yield curve history </a:t>
            </a:r>
            <a:r>
              <a:rPr lang="en-US" b="0" dirty="0">
                <a:solidFill>
                  <a:schemeClr val="accent1"/>
                </a:solidFill>
              </a:rPr>
              <a:t>2007 - 2019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991343" y="867341"/>
            <a:ext cx="7161315" cy="641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Yield curve was </a:t>
            </a:r>
            <a:r>
              <a:rPr lang="en-US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inverted for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mths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before the recession Dec 2007 - June 2009;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2007-2008, the FRB cut Fed Funds to 25bps; bought bonds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Yield curve significantly </a:t>
            </a:r>
            <a:r>
              <a:rPr lang="en-US" b="1" u="sng" dirty="0">
                <a:solidFill>
                  <a:srgbClr val="00B050"/>
                </a:solidFill>
              </a:rPr>
              <a:t>upward sloping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early 2009;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began raising rates in 2016,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but reversed in late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57" y="2261233"/>
            <a:ext cx="6492803" cy="4413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80360" y="2978485"/>
            <a:ext cx="731520" cy="5608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66760" y="3977638"/>
            <a:ext cx="502920" cy="105156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7818401" y="3166860"/>
            <a:ext cx="1225797" cy="18501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0"/>
              <a:buChar char="Ø"/>
              <a:defRPr/>
            </a:pPr>
            <a:r>
              <a:rPr lang="en-US" dirty="0"/>
              <a:t>Yield curve was flat / inverted</a:t>
            </a: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441327" y="6492240"/>
            <a:ext cx="7368265" cy="43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>
            <a:spAutoFit/>
          </a:bodyPr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 sz="2400">
                <a:solidFill>
                  <a:srgbClr val="00FF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50000"/>
              </a:spcBef>
              <a:buSzPct val="120000"/>
              <a:buFont typeface="Wingdings" pitchFamily="2" charset="2"/>
              <a:buChar char="Ø"/>
              <a:defRPr sz="2000" b="1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  <a:defRPr b="1">
                <a:solidFill>
                  <a:srgbClr val="FF3300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50000"/>
              </a:spcBef>
              <a:buSzPct val="89000"/>
              <a:buFont typeface="Wingdings" pitchFamily="2" charset="2"/>
              <a:buChar char="ü"/>
              <a:defRPr sz="1600">
                <a:solidFill>
                  <a:srgbClr val="FF00FF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50000"/>
              </a:spcBef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dirty="0">
                <a:solidFill>
                  <a:schemeClr val="tx1"/>
                </a:solidFill>
              </a:rPr>
              <a:t>Source: </a:t>
            </a:r>
            <a:r>
              <a:rPr lang="en-US" altLang="en-US" sz="1100" dirty="0">
                <a:solidFill>
                  <a:schemeClr val="tx1"/>
                </a:solidFill>
                <a:hlinkClick r:id="rId4"/>
              </a:rPr>
              <a:t>https://www.treasury.gov/resource-center/data-chart-center/interest-rates/Pages/TextView.aspx?data=yield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 “US Treasury Yield History and Recessions </a:t>
            </a:r>
            <a:r>
              <a:rPr lang="en-US" alt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YYYYMM.xls</a:t>
            </a: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Columbia directory”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CAA3B-EB9A-1641-8FCA-0E3671D93F80}"/>
              </a:ext>
            </a:extLst>
          </p:cNvPr>
          <p:cNvCxnSpPr>
            <a:cxnSpLocks/>
          </p:cNvCxnSpPr>
          <p:nvPr/>
        </p:nvCxnSpPr>
        <p:spPr>
          <a:xfrm>
            <a:off x="3063240" y="3539306"/>
            <a:ext cx="869243" cy="2098657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3B133-386E-FC48-BC23-47FDA69CD8B7}"/>
              </a:ext>
            </a:extLst>
          </p:cNvPr>
          <p:cNvCxnSpPr>
            <a:cxnSpLocks/>
          </p:cNvCxnSpPr>
          <p:nvPr/>
        </p:nvCxnSpPr>
        <p:spPr>
          <a:xfrm flipV="1">
            <a:off x="7498081" y="4617720"/>
            <a:ext cx="868679" cy="1020244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2531B9-CF07-9A4B-86AE-F31F088AF9C7}"/>
              </a:ext>
            </a:extLst>
          </p:cNvPr>
          <p:cNvSpPr txBox="1"/>
          <p:nvPr/>
        </p:nvSpPr>
        <p:spPr>
          <a:xfrm>
            <a:off x="2880360" y="2786833"/>
            <a:ext cx="8686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Inverted!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111F900-A4EB-524E-BB02-3FD6CA3B78F7}"/>
              </a:ext>
            </a:extLst>
          </p:cNvPr>
          <p:cNvSpPr/>
          <p:nvPr/>
        </p:nvSpPr>
        <p:spPr>
          <a:xfrm>
            <a:off x="4125459" y="3768864"/>
            <a:ext cx="315296" cy="192601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91F831-5F0E-074D-86A8-DE1D712CFC49}"/>
              </a:ext>
            </a:extLst>
          </p:cNvPr>
          <p:cNvCxnSpPr>
            <a:cxnSpLocks/>
          </p:cNvCxnSpPr>
          <p:nvPr/>
        </p:nvCxnSpPr>
        <p:spPr>
          <a:xfrm>
            <a:off x="8421953" y="4572419"/>
            <a:ext cx="298485" cy="456781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1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3" grpId="0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0560-12E7-BF4F-A150-FFA3F8FB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080751"/>
            <a:ext cx="6758940" cy="4413756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1327" y="278597"/>
            <a:ext cx="8794113" cy="307777"/>
          </a:xfrm>
          <a:noFill/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rgbClr val="8C8C8C"/>
                </a:solidFill>
              </a:rPr>
              <a:t>Treasury yield curve history </a:t>
            </a:r>
            <a:r>
              <a:rPr lang="en-US" b="0" dirty="0">
                <a:solidFill>
                  <a:schemeClr val="accent1"/>
                </a:solidFill>
              </a:rPr>
              <a:t>2019 - 2023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76354" y="685800"/>
            <a:ext cx="7924057" cy="1417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rgbClr val="8C8C8C"/>
                </a:solidFill>
              </a:rPr>
              <a:t>Yield Curve was inverted / flat prior to recession in early 2020 due to the pandemic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rgbClr val="8C8C8C"/>
                </a:solidFill>
              </a:rPr>
              <a:t>the FRB cut rates, bought bonds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rgbClr val="8C8C8C"/>
                </a:solidFill>
              </a:rPr>
              <a:t>the US Govt drastically increased subsidies to individuals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 2021 through 2023: because of high rates of inflation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FRB has been raising Fed Funds;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0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Curve became very inverted (compare vs other graphs)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52160" y="2788920"/>
            <a:ext cx="2103120" cy="108631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7993380" y="2697480"/>
            <a:ext cx="1104900" cy="137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defRPr/>
            </a:pPr>
            <a:r>
              <a:rPr lang="en-US" dirty="0"/>
              <a:t>Yield curve has been very inverted for almost two years</a:t>
            </a: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441327" y="6492240"/>
            <a:ext cx="7368265" cy="43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>
            <a:spAutoFit/>
          </a:bodyPr>
          <a:lstStyle>
            <a:lvl1pPr eaLnBrk="0" hangingPunct="0">
              <a:lnSpc>
                <a:spcPct val="110000"/>
              </a:lnSpc>
              <a:spcBef>
                <a:spcPct val="50000"/>
              </a:spcBef>
              <a:defRPr sz="2400">
                <a:solidFill>
                  <a:srgbClr val="00FF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50000"/>
              </a:spcBef>
              <a:buSzPct val="120000"/>
              <a:buFont typeface="Wingdings" pitchFamily="2" charset="2"/>
              <a:buChar char="Ø"/>
              <a:defRPr sz="2000" b="1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  <a:defRPr b="1">
                <a:solidFill>
                  <a:srgbClr val="FF3300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lnSpc>
                <a:spcPct val="110000"/>
              </a:lnSpc>
              <a:spcBef>
                <a:spcPct val="50000"/>
              </a:spcBef>
              <a:buSzPct val="89000"/>
              <a:buFont typeface="Wingdings" pitchFamily="2" charset="2"/>
              <a:buChar char="ü"/>
              <a:defRPr sz="1600">
                <a:solidFill>
                  <a:srgbClr val="FF00FF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lnSpc>
                <a:spcPct val="110000"/>
              </a:lnSpc>
              <a:spcBef>
                <a:spcPct val="50000"/>
              </a:spcBef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SzPct val="75000"/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dirty="0">
                <a:solidFill>
                  <a:schemeClr val="tx1"/>
                </a:solidFill>
              </a:rPr>
              <a:t>Source: </a:t>
            </a:r>
            <a:r>
              <a:rPr lang="en-US" altLang="en-US" sz="1100" dirty="0">
                <a:solidFill>
                  <a:schemeClr val="tx1"/>
                </a:solidFill>
                <a:hlinkClick r:id="rId4"/>
              </a:rPr>
              <a:t>https://www.treasury.gov/resource-center/data-chart-center/interest-rates/Pages/TextView.aspx?data=yield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Spreadsheet “US Treasury Yield History and Recessions </a:t>
            </a:r>
            <a:r>
              <a:rPr lang="en-US" alt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YYYYMM.xls</a:t>
            </a:r>
            <a:r>
              <a:rPr lang="en-US" altLang="en-U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 Columbia directory”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68CCD0-3F81-2042-9FF9-5ED4D6EBB223}"/>
              </a:ext>
            </a:extLst>
          </p:cNvPr>
          <p:cNvCxnSpPr>
            <a:cxnSpLocks/>
          </p:cNvCxnSpPr>
          <p:nvPr/>
        </p:nvCxnSpPr>
        <p:spPr>
          <a:xfrm flipV="1">
            <a:off x="5154446" y="3794531"/>
            <a:ext cx="857471" cy="1804707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070AA9-6A80-D447-BB60-9311909670C7}"/>
              </a:ext>
            </a:extLst>
          </p:cNvPr>
          <p:cNvSpPr txBox="1"/>
          <p:nvPr/>
        </p:nvSpPr>
        <p:spPr>
          <a:xfrm>
            <a:off x="6011917" y="1271752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B1E5B6-C23C-DD44-B0C9-5FA5F72B7243}"/>
              </a:ext>
            </a:extLst>
          </p:cNvPr>
          <p:cNvCxnSpPr>
            <a:cxnSpLocks/>
          </p:cNvCxnSpPr>
          <p:nvPr/>
        </p:nvCxnSpPr>
        <p:spPr>
          <a:xfrm flipV="1">
            <a:off x="6011917" y="2727453"/>
            <a:ext cx="1211843" cy="442745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989DD2-0DBC-1844-8AD7-0CD75B4784D4}"/>
              </a:ext>
            </a:extLst>
          </p:cNvPr>
          <p:cNvSpPr/>
          <p:nvPr/>
        </p:nvSpPr>
        <p:spPr>
          <a:xfrm>
            <a:off x="1554480" y="4482004"/>
            <a:ext cx="502920" cy="59291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811612C-7F23-1D4A-AA37-614D2EADA299}"/>
              </a:ext>
            </a:extLst>
          </p:cNvPr>
          <p:cNvSpPr txBox="1">
            <a:spLocks noChangeArrowheads="1"/>
          </p:cNvSpPr>
          <p:nvPr/>
        </p:nvSpPr>
        <p:spPr>
          <a:xfrm>
            <a:off x="1369411" y="3875232"/>
            <a:ext cx="1225797" cy="1491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​"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1038" indent="-2349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-2254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0"/>
              <a:buChar char="Ø"/>
              <a:defRPr/>
            </a:pPr>
            <a:r>
              <a:rPr lang="en-US" dirty="0"/>
              <a:t>Yield curve was inverted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22369-E324-DE44-8A6B-CC701DAFEC90}"/>
              </a:ext>
            </a:extLst>
          </p:cNvPr>
          <p:cNvCxnSpPr>
            <a:cxnSpLocks/>
          </p:cNvCxnSpPr>
          <p:nvPr/>
        </p:nvCxnSpPr>
        <p:spPr>
          <a:xfrm>
            <a:off x="2212749" y="4993886"/>
            <a:ext cx="145174" cy="60535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1_All-Purpose_RiskReporting">
  <a:themeElements>
    <a:clrScheme name="!Firmwide - ALL PURPOSE">
      <a:dk1>
        <a:srgbClr val="000000"/>
      </a:dk1>
      <a:lt1>
        <a:srgbClr val="DEE1E6"/>
      </a:lt1>
      <a:dk2>
        <a:srgbClr val="97D0FF"/>
      </a:dk2>
      <a:lt2>
        <a:srgbClr val="A9A9A9"/>
      </a:lt2>
      <a:accent1>
        <a:srgbClr val="005AA4"/>
      </a:accent1>
      <a:accent2>
        <a:srgbClr val="00A1E2"/>
      </a:accent2>
      <a:accent3>
        <a:srgbClr val="6769B5"/>
      </a:accent3>
      <a:accent4>
        <a:srgbClr val="3BC3A3"/>
      </a:accent4>
      <a:accent5>
        <a:srgbClr val="D0B86A"/>
      </a:accent5>
      <a:accent6>
        <a:srgbClr val="93959B"/>
      </a:accent6>
      <a:hlink>
        <a:srgbClr val="50CEFF"/>
      </a:hlink>
      <a:folHlink>
        <a:srgbClr val="A2A2A2"/>
      </a:folHlink>
    </a:clrScheme>
    <a:fontScheme name="Firmwide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200" dirty="0" smtClean="0"/>
        </a:defPPr>
      </a:lstStyle>
    </a:txDef>
  </a:objectDefaults>
  <a:extraClrSchemeLst>
    <a:extraClrScheme>
      <a:clrScheme name="!Firmwide - AUDITORIUM">
        <a:dk1>
          <a:srgbClr val="FFFFFF"/>
        </a:dk1>
        <a:lt1>
          <a:srgbClr val="004176"/>
        </a:lt1>
        <a:dk2>
          <a:srgbClr val="A7D7FF"/>
        </a:dk2>
        <a:lt2>
          <a:srgbClr val="A9A9A9"/>
        </a:lt2>
        <a:accent1>
          <a:srgbClr val="0095D0"/>
        </a:accent1>
        <a:accent2>
          <a:srgbClr val="4BCCFF"/>
        </a:accent2>
        <a:accent3>
          <a:srgbClr val="6769B5"/>
        </a:accent3>
        <a:accent4>
          <a:srgbClr val="3BC3A3"/>
        </a:accent4>
        <a:accent5>
          <a:srgbClr val="D0B86A"/>
        </a:accent5>
        <a:accent6>
          <a:srgbClr val="93959B"/>
        </a:accent6>
        <a:hlink>
          <a:srgbClr val="50CEFF"/>
        </a:hlink>
        <a:folHlink>
          <a:srgbClr val="A2A2A2"/>
        </a:folHlink>
      </a:clrScheme>
    </a:extraClrScheme>
    <a:extraClrScheme>
      <a:clrScheme name="!Firmwide - ALL PURPOSE">
        <a:dk1>
          <a:srgbClr val="000000"/>
        </a:dk1>
        <a:lt1>
          <a:srgbClr val="DEE1E6"/>
        </a:lt1>
        <a:dk2>
          <a:srgbClr val="97D0FF"/>
        </a:dk2>
        <a:lt2>
          <a:srgbClr val="A9A9A9"/>
        </a:lt2>
        <a:accent1>
          <a:srgbClr val="005AA4"/>
        </a:accent1>
        <a:accent2>
          <a:srgbClr val="00A1E2"/>
        </a:accent2>
        <a:accent3>
          <a:srgbClr val="6769B5"/>
        </a:accent3>
        <a:accent4>
          <a:srgbClr val="3BC3A3"/>
        </a:accent4>
        <a:accent5>
          <a:srgbClr val="D0B86A"/>
        </a:accent5>
        <a:accent6>
          <a:srgbClr val="93959B"/>
        </a:accent6>
        <a:hlink>
          <a:srgbClr val="50CEFF"/>
        </a:hlink>
        <a:folHlink>
          <a:srgbClr val="A2A2A2"/>
        </a:folHlink>
      </a:clrScheme>
    </a:extraClrScheme>
  </a:extraClrSchemeLst>
  <a:custClrLst>
    <a:custClr name="Green">
      <a:srgbClr val="2D8F78"/>
    </a:custClr>
    <a:custClr name="Teal">
      <a:srgbClr val="92DECC"/>
    </a:custClr>
    <a:custClr name="Purple">
      <a:srgbClr val="929BCA"/>
    </a:custClr>
    <a:custClr name="Light Purple">
      <a:srgbClr val="D5D9EB"/>
    </a:custClr>
    <a:custClr name="Maroon">
      <a:srgbClr val="B4425D"/>
    </a:custClr>
    <a:custClr name="Light Gold">
      <a:srgbClr val="E3D7AB"/>
    </a:custClr>
    <a:custClr name="Brown">
      <a:srgbClr val="C3842F"/>
    </a:custClr>
    <a:custClr name="Navy">
      <a:srgbClr val="003064"/>
    </a:custClr>
    <a:custClr name="Pie Border White">
      <a:srgbClr val="FFFFFF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A47E69BE5DBB469FFBF1E2FC379215" ma:contentTypeVersion="0" ma:contentTypeDescription="Create a new document." ma:contentTypeScope="" ma:versionID="a1b58a6b5682982123dd14dc952d46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0722B-CA78-423C-A3E3-78F16BEFBE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06A4DD-41A8-4170-8F63-F6995395B48B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8B649CB-D8E4-4FC8-A162-ACB192FF64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Firmwide Standard_2.11.16</Template>
  <TotalTime>0</TotalTime>
  <Words>3832</Words>
  <Application>Microsoft Office PowerPoint</Application>
  <PresentationFormat>全屏显示(4:3)</PresentationFormat>
  <Paragraphs>521</Paragraphs>
  <Slides>49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SourceSansPro</vt:lpstr>
      <vt:lpstr>Arial</vt:lpstr>
      <vt:lpstr>Calibri</vt:lpstr>
      <vt:lpstr>Cambria Math</vt:lpstr>
      <vt:lpstr>Helvetica</vt:lpstr>
      <vt:lpstr>Symbol</vt:lpstr>
      <vt:lpstr>Wingdings</vt:lpstr>
      <vt:lpstr>1_All-Purpose_RiskReporting</vt:lpstr>
      <vt:lpstr>Chart</vt:lpstr>
      <vt:lpstr>PowerPoint 演示文稿</vt:lpstr>
      <vt:lpstr>Topics</vt:lpstr>
      <vt:lpstr>Topics</vt:lpstr>
      <vt:lpstr>The key dimensions of risk for bonds</vt:lpstr>
      <vt:lpstr>Slope of yield curve</vt:lpstr>
      <vt:lpstr>Treasury yield curve history 1990 - 2000</vt:lpstr>
      <vt:lpstr>Treasury yield curve history 2000 - 2007</vt:lpstr>
      <vt:lpstr>Treasury yield curve history 2007 - 2019</vt:lpstr>
      <vt:lpstr>Treasury yield curve history 2019 - 2023</vt:lpstr>
      <vt:lpstr>Treasury yield curve history 2024</vt:lpstr>
      <vt:lpstr>When markets become ”risk-off”, there is a flight to quality</vt:lpstr>
      <vt:lpstr>But sometimes the Markets behave strangely!</vt:lpstr>
      <vt:lpstr>The Cash-Futures Basis Trade</vt:lpstr>
      <vt:lpstr>The Cash-Futures Basis Trade (cont’d)</vt:lpstr>
      <vt:lpstr>What is a mortgage?</vt:lpstr>
      <vt:lpstr>Risk#1: Credit Risk</vt:lpstr>
      <vt:lpstr>Risk#1: Credit Risk</vt:lpstr>
      <vt:lpstr>Risk#1: Credit Risk</vt:lpstr>
      <vt:lpstr>Risk#1: Credit Risk</vt:lpstr>
      <vt:lpstr>Risk#1: Credit Risk</vt:lpstr>
      <vt:lpstr>Reducing Risk#1</vt:lpstr>
      <vt:lpstr>Mortgage-Backed Securities (MBS)</vt:lpstr>
      <vt:lpstr>Mortgage-Backed Securities (MBS)</vt:lpstr>
      <vt:lpstr>Agency Pass-through vs. Agency CMO</vt:lpstr>
      <vt:lpstr>Mortgage-Backed Securities</vt:lpstr>
      <vt:lpstr>The U.S. Fixed Income securities markets (outstanding)</vt:lpstr>
      <vt:lpstr>The U.S. Fixed Income securities markets (issuance)</vt:lpstr>
      <vt:lpstr>U.S. RMBS, non-Mortgage-related Issuance $Bn</vt:lpstr>
      <vt:lpstr>RMBS Average Daily Trading Volume ($Bn)</vt:lpstr>
      <vt:lpstr>Basics of Mortgage Loans</vt:lpstr>
      <vt:lpstr>Risk#2a: Interest Rate</vt:lpstr>
      <vt:lpstr>Risk#2a: Interest Rate Risk (bond duration, convexity)</vt:lpstr>
      <vt:lpstr>Other kinds of Mortgages</vt:lpstr>
      <vt:lpstr>Mortgage Basics (Pre-Crisis)</vt:lpstr>
      <vt:lpstr>Mortgage Cash Flows without prepayment</vt:lpstr>
      <vt:lpstr>Solve for monthly payment B, remaining Principal Mk</vt:lpstr>
      <vt:lpstr>Loan (or pool) characteristics – clarifications</vt:lpstr>
      <vt:lpstr>Loan (or pool) characteristics – clarifications</vt:lpstr>
      <vt:lpstr>Loan (or pool) characteristics – clarifications</vt:lpstr>
      <vt:lpstr>Principal through time</vt:lpstr>
      <vt:lpstr>Principal through time</vt:lpstr>
      <vt:lpstr>Monthly Principal Payment, Interest Payment</vt:lpstr>
      <vt:lpstr>Monthly Principal Payment, Interest Payment</vt:lpstr>
      <vt:lpstr>Risk#2b: Prepayment Risk</vt:lpstr>
      <vt:lpstr>Risk#2b: Price vs Yield</vt:lpstr>
      <vt:lpstr>Risk#2b: Derivative analogy</vt:lpstr>
      <vt:lpstr>Homework</vt:lpstr>
      <vt:lpstr>Appendix</vt:lpstr>
      <vt:lpstr>An (incomplete)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2023-03-27T21:32:29Z</cp:lastPrinted>
  <dcterms:created xsi:type="dcterms:W3CDTF">2015-09-18T18:04:59Z</dcterms:created>
  <dcterms:modified xsi:type="dcterms:W3CDTF">2024-03-27T03:16:06Z</dcterms:modified>
  <cp:contentStatus>Revised February 10, 2016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0x0101000EA47E69BE5DBB469FFBF1E2FC379215</vt:lpwstr>
  </property>
</Properties>
</file>